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4"/>
  </p:notesMasterIdLst>
  <p:sldIdLst>
    <p:sldId id="256" r:id="rId5"/>
    <p:sldId id="257" r:id="rId6"/>
    <p:sldId id="260" r:id="rId7"/>
    <p:sldId id="261" r:id="rId8"/>
    <p:sldId id="262" r:id="rId9"/>
    <p:sldId id="292" r:id="rId10"/>
    <p:sldId id="293" r:id="rId11"/>
    <p:sldId id="294" r:id="rId12"/>
    <p:sldId id="295" r:id="rId13"/>
    <p:sldId id="296" r:id="rId14"/>
    <p:sldId id="297" r:id="rId15"/>
    <p:sldId id="298" r:id="rId16"/>
    <p:sldId id="263" r:id="rId17"/>
    <p:sldId id="329" r:id="rId18"/>
    <p:sldId id="330" r:id="rId19"/>
    <p:sldId id="331" r:id="rId20"/>
    <p:sldId id="335" r:id="rId21"/>
    <p:sldId id="333" r:id="rId22"/>
    <p:sldId id="336" r:id="rId23"/>
    <p:sldId id="338" r:id="rId24"/>
    <p:sldId id="299" r:id="rId25"/>
    <p:sldId id="300" r:id="rId26"/>
    <p:sldId id="301" r:id="rId27"/>
    <p:sldId id="302" r:id="rId28"/>
    <p:sldId id="303" r:id="rId29"/>
    <p:sldId id="304" r:id="rId30"/>
    <p:sldId id="339" r:id="rId31"/>
    <p:sldId id="305" r:id="rId32"/>
    <p:sldId id="306" r:id="rId33"/>
    <p:sldId id="308" r:id="rId34"/>
    <p:sldId id="309" r:id="rId35"/>
    <p:sldId id="310" r:id="rId36"/>
    <p:sldId id="311" r:id="rId37"/>
    <p:sldId id="307" r:id="rId38"/>
    <p:sldId id="312" r:id="rId39"/>
    <p:sldId id="313" r:id="rId40"/>
    <p:sldId id="314" r:id="rId41"/>
    <p:sldId id="340" r:id="rId42"/>
    <p:sldId id="315" r:id="rId43"/>
    <p:sldId id="316" r:id="rId44"/>
    <p:sldId id="318" r:id="rId45"/>
    <p:sldId id="319" r:id="rId46"/>
    <p:sldId id="320" r:id="rId47"/>
    <p:sldId id="341" r:id="rId48"/>
    <p:sldId id="321" r:id="rId49"/>
    <p:sldId id="326" r:id="rId50"/>
    <p:sldId id="272" r:id="rId51"/>
    <p:sldId id="274" r:id="rId52"/>
    <p:sldId id="275"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4CC9B6-A6C2-46C7-BBB9-C6A60C5C4540}" v="35" dt="2020-10-29T00:07:35.914"/>
    <p1510:client id="{82EC6BE5-ABBA-4D74-A4C4-344400921B69}" v="45" dt="2022-02-13T14:54:56.401"/>
    <p1510:client id="{BD4E3FF3-F039-48AD-8C55-A8DB05217679}" v="1469" dt="2022-02-13T16:31:28.250"/>
    <p1510:client id="{CFA71B4B-1B78-49E5-A231-E06DD960711B}" v="2456" dt="2022-02-13T11:43:50.09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67" autoAdjust="0"/>
    <p:restoredTop sz="74189" autoAdjust="0"/>
  </p:normalViewPr>
  <p:slideViewPr>
    <p:cSldViewPr snapToGrid="0" snapToObjects="1" showGuides="1">
      <p:cViewPr varScale="1">
        <p:scale>
          <a:sx n="81" d="100"/>
          <a:sy n="81" d="100"/>
        </p:scale>
        <p:origin x="1592" y="1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29504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Summarized what charts were plotted and why used those charts. Also added the GitHub URL of the completed EDA with data visualization lab </a:t>
            </a:r>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691441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Summarized performed SQL queries and added the GitHub URL of the completed EDA with SQL lab </a:t>
            </a:r>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642548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Summarized the completed Folium map and Ploty Dash application. Also added the GitHub URLs of the completed Folium and Plotly Dash applications </a:t>
            </a:r>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084424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Presented how they built, evaluated, improved, and found the best classification model using key phrases and flow charts - Added the GitHub URL of the completed predictive analysis lab </a:t>
            </a:r>
          </a:p>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682666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pic>
        <p:nvPicPr>
          <p:cNvPr id="6" name="Picture 5">
            <a:extLst>
              <a:ext uri="{FF2B5EF4-FFF2-40B4-BE49-F238E27FC236}">
                <a16:creationId xmlns:a16="http://schemas.microsoft.com/office/drawing/2014/main"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userDrawn="1"/>
        </p:nvPicPr>
        <p:blipFill>
          <a:blip r:embed="rId15"/>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A58A02AB-648A-1143-A78D-9F86334C2B64}"/>
              </a:ext>
            </a:extLst>
          </p:cNvPr>
          <p:cNvPicPr>
            <a:picLocks noChangeAspect="1"/>
          </p:cNvPicPr>
          <p:nvPr userDrawn="1"/>
        </p:nvPicPr>
        <p:blipFill>
          <a:blip r:embed="rId16"/>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id="{4A2884DB-FE2D-4B0A-B81D-5D9FAF9C5FA4}"/>
              </a:ext>
            </a:extLst>
          </p:cNvPr>
          <p:cNvPicPr>
            <a:picLocks noChangeAspect="1"/>
          </p:cNvPicPr>
          <p:nvPr userDrawn="1"/>
        </p:nvPicPr>
        <p:blipFill>
          <a:blip r:embed="rId17">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8" Type="http://schemas.openxmlformats.org/officeDocument/2006/relationships/image" Target="../media/image5.png"/><Relationship Id="rId26" Type="http://schemas.openxmlformats.org/officeDocument/2006/relationships/customXml" Target="../ink/ink21.xml"/><Relationship Id="rId39" Type="http://schemas.openxmlformats.org/officeDocument/2006/relationships/image" Target="../media/image4.gif"/><Relationship Id="rId3" Type="http://schemas.openxmlformats.org/officeDocument/2006/relationships/customXml" Target="../ink/ink9.xml"/><Relationship Id="rId21" Type="http://schemas.openxmlformats.org/officeDocument/2006/relationships/image" Target="../media/image4.png"/><Relationship Id="rId34" Type="http://schemas.openxmlformats.org/officeDocument/2006/relationships/customXml" Target="../ink/ink28.xml"/><Relationship Id="rId7" Type="http://schemas.openxmlformats.org/officeDocument/2006/relationships/customXml" Target="../ink/ink10.xml"/><Relationship Id="rId12" Type="http://schemas.openxmlformats.org/officeDocument/2006/relationships/customXml" Target="../ink/ink14.xml"/><Relationship Id="rId17" Type="http://schemas.openxmlformats.org/officeDocument/2006/relationships/customXml" Target="../ink/ink15.xml"/><Relationship Id="rId25" Type="http://schemas.openxmlformats.org/officeDocument/2006/relationships/customXml" Target="../ink/ink20.xml"/><Relationship Id="rId33" Type="http://schemas.openxmlformats.org/officeDocument/2006/relationships/customXml" Target="../ink/ink27.xml"/><Relationship Id="rId38" Type="http://schemas.openxmlformats.org/officeDocument/2006/relationships/image" Target="../media/image70.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customXml" Target="../ink/ink17.xml"/><Relationship Id="rId29" Type="http://schemas.openxmlformats.org/officeDocument/2006/relationships/customXml" Target="../ink/ink24.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customXml" Target="../ink/ink13.xml"/><Relationship Id="rId24" Type="http://schemas.openxmlformats.org/officeDocument/2006/relationships/customXml" Target="../ink/ink19.xml"/><Relationship Id="rId32" Type="http://schemas.openxmlformats.org/officeDocument/2006/relationships/customXml" Target="../ink/ink26.xml"/><Relationship Id="rId37" Type="http://schemas.openxmlformats.org/officeDocument/2006/relationships/customXml" Target="../ink/ink30.xml"/><Relationship Id="rId40" Type="http://schemas.openxmlformats.org/officeDocument/2006/relationships/image" Target="../media/image5.gif"/><Relationship Id="rId23" Type="http://schemas.openxmlformats.org/officeDocument/2006/relationships/image" Target="../media/image6.png"/><Relationship Id="rId28" Type="http://schemas.openxmlformats.org/officeDocument/2006/relationships/customXml" Target="../ink/ink23.xml"/><Relationship Id="rId36" Type="http://schemas.openxmlformats.org/officeDocument/2006/relationships/customXml" Target="../ink/ink29.xml"/><Relationship Id="rId10" Type="http://schemas.openxmlformats.org/officeDocument/2006/relationships/customXml" Target="../ink/ink12.xml"/><Relationship Id="rId19" Type="http://schemas.openxmlformats.org/officeDocument/2006/relationships/customXml" Target="../ink/ink16.xml"/><Relationship Id="rId31" Type="http://schemas.openxmlformats.org/officeDocument/2006/relationships/image" Target="../media/image7.png"/><Relationship Id="rId9" Type="http://schemas.openxmlformats.org/officeDocument/2006/relationships/customXml" Target="../ink/ink11.xml"/><Relationship Id="rId22" Type="http://schemas.openxmlformats.org/officeDocument/2006/relationships/customXml" Target="../ink/ink18.xml"/><Relationship Id="rId27" Type="http://schemas.openxmlformats.org/officeDocument/2006/relationships/customXml" Target="../ink/ink22.xml"/><Relationship Id="rId30" Type="http://schemas.openxmlformats.org/officeDocument/2006/relationships/customXml" Target="../ink/ink25.xml"/><Relationship Id="rId35" Type="http://schemas.openxmlformats.org/officeDocument/2006/relationships/image" Target="../media/image12.png"/><Relationship Id="rId8"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customXml" Target="../ink/ink33.xml"/><Relationship Id="rId13" Type="http://schemas.openxmlformats.org/officeDocument/2006/relationships/image" Target="../media/image18.png"/><Relationship Id="rId18" Type="http://schemas.openxmlformats.org/officeDocument/2006/relationships/customXml" Target="../ink/ink40.xml"/><Relationship Id="rId3" Type="http://schemas.openxmlformats.org/officeDocument/2006/relationships/customXml" Target="../ink/ink31.xml"/><Relationship Id="rId7" Type="http://schemas.openxmlformats.org/officeDocument/2006/relationships/image" Target="../media/image5.png"/><Relationship Id="rId12" Type="http://schemas.openxmlformats.org/officeDocument/2006/relationships/customXml" Target="../ink/ink35.xml"/><Relationship Id="rId17" Type="http://schemas.openxmlformats.org/officeDocument/2006/relationships/customXml" Target="../ink/ink39.xml"/><Relationship Id="rId2" Type="http://schemas.openxmlformats.org/officeDocument/2006/relationships/image" Target="../media/image10.png"/><Relationship Id="rId16" Type="http://schemas.openxmlformats.org/officeDocument/2006/relationships/customXml" Target="../ink/ink38.xml"/><Relationship Id="rId1" Type="http://schemas.openxmlformats.org/officeDocument/2006/relationships/slideLayout" Target="../slideLayouts/slideLayout4.xml"/><Relationship Id="rId11" Type="http://schemas.openxmlformats.org/officeDocument/2006/relationships/image" Target="../media/image17.png"/><Relationship Id="rId5" Type="http://schemas.openxmlformats.org/officeDocument/2006/relationships/customXml" Target="../ink/ink32.xml"/><Relationship Id="rId15" Type="http://schemas.openxmlformats.org/officeDocument/2006/relationships/customXml" Target="../ink/ink37.xml"/><Relationship Id="rId4" Type="http://schemas.openxmlformats.org/officeDocument/2006/relationships/image" Target="../media/image7.png"/><Relationship Id="rId9" Type="http://schemas.openxmlformats.org/officeDocument/2006/relationships/customXml" Target="../ink/ink34.xml"/><Relationship Id="rId14" Type="http://schemas.openxmlformats.org/officeDocument/2006/relationships/customXml" Target="../ink/ink3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MMesgar/tutorial-data-science/tree/main/capstone"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528638" y="-3781"/>
            <a:ext cx="10615552" cy="1865313"/>
          </a:xfrm>
        </p:spPr>
        <p:txBody>
          <a:bodyPr anchor="ctr">
            <a:normAutofit/>
          </a:bodyPr>
          <a:lstStyle/>
          <a:p>
            <a:r>
              <a:rPr lang="en-US" dirty="0">
                <a:latin typeface="IBM Plex Mono SemiBold"/>
              </a:rPr>
              <a:t>SpaceX  Falcon 9 First Stage Landing Prediction</a:t>
            </a:r>
            <a:endParaRPr lang="en-US" dirty="0"/>
          </a:p>
        </p:txBody>
      </p:sp>
      <p:sp>
        <p:nvSpPr>
          <p:cNvPr id="3" name="Subtitle 2">
            <a:extLst>
              <a:ext uri="{FF2B5EF4-FFF2-40B4-BE49-F238E27FC236}">
                <a16:creationId xmlns:a16="http://schemas.microsoft.com/office/drawing/2014/main" id="{93383873-F31C-4E31-B4BA-B40D502705CE}"/>
              </a:ext>
            </a:extLst>
          </p:cNvPr>
          <p:cNvSpPr>
            <a:spLocks noGrp="1"/>
          </p:cNvSpPr>
          <p:nvPr>
            <p:ph sz="half" idx="2"/>
          </p:nvPr>
        </p:nvSpPr>
        <p:spPr>
          <a:xfrm>
            <a:off x="1330325" y="4877632"/>
            <a:ext cx="9610725" cy="2093081"/>
          </a:xfrm>
        </p:spPr>
        <p:txBody>
          <a:bodyPr vert="horz" lIns="91440" tIns="45720" rIns="91440" bIns="45720" rtlCol="0" anchor="t">
            <a:normAutofit/>
          </a:bodyPr>
          <a:lstStyle/>
          <a:p>
            <a:pPr marL="0" indent="0">
              <a:buNone/>
            </a:pPr>
            <a:r>
              <a:rPr lang="en-US" dirty="0">
                <a:latin typeface="IBM Plex Mono Text"/>
              </a:rPr>
              <a:t>Dr. Mohsen </a:t>
            </a:r>
            <a:r>
              <a:rPr lang="en-US" dirty="0" err="1">
                <a:latin typeface="IBM Plex Mono Text"/>
              </a:rPr>
              <a:t>Mesgar</a:t>
            </a:r>
            <a:endParaRPr lang="en-US" dirty="0"/>
          </a:p>
          <a:p>
            <a:pPr marL="0" indent="0">
              <a:buNone/>
            </a:pPr>
            <a:r>
              <a:rPr lang="en-US" dirty="0">
                <a:latin typeface="IBM Plex Mono Text"/>
              </a:rPr>
              <a:t>13.02.2022</a:t>
            </a:r>
            <a:endParaRPr lang="en-US"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6"/>
              <a:stretch>
                <a:fillRect/>
              </a:stretch>
            </p:blipFill>
            <p:spPr>
              <a:xfrm>
                <a:off x="133524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8"/>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6"/>
              <a:stretch>
                <a:fillRect/>
              </a:stretch>
            </p:blipFill>
            <p:spPr>
              <a:xfrm>
                <a:off x="-1602000" y="4886496"/>
                <a:ext cx="180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21"/>
              <a:stretch>
                <a:fillRect/>
              </a:stretch>
            </p:blipFill>
            <p:spPr>
              <a:xfrm>
                <a:off x="290412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0A5D064-5764-4BC6-889A-E61EBBCB274B}"/>
                  </a:ext>
                </a:extLst>
              </p14:cNvPr>
              <p14:cNvContentPartPr/>
              <p14:nvPr/>
            </p14:nvContentPartPr>
            <p14:xfrm flipH="1">
              <a:off x="3730320" y="950616"/>
              <a:ext cx="9810390" cy="2397485"/>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23"/>
              <a:stretch>
                <a:fillRect/>
              </a:stretch>
            </p:blipFill>
            <p:spPr>
              <a:xfrm flipH="1">
                <a:off x="-2143753328" y="-1197791884"/>
                <a:ext cx="2147483647" cy="214748364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8"/>
              <a:stretch>
                <a:fillRect/>
              </a:stretch>
            </p:blipFill>
            <p:spPr>
              <a:xfrm>
                <a:off x="3530880" y="86817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8"/>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8"/>
              <a:stretch>
                <a:fillRect/>
              </a:stretch>
            </p:blipFill>
            <p:spPr>
              <a:xfrm>
                <a:off x="7041960" y="23312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8"/>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8"/>
              <a:stretch>
                <a:fillRect/>
              </a:stretch>
            </p:blipFill>
            <p:spPr>
              <a:xfrm>
                <a:off x="-2016720" y="37820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8"/>
              <a:stretch>
                <a:fillRect/>
              </a:stretch>
            </p:blipFill>
            <p:spPr>
              <a:xfrm>
                <a:off x="-113868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362E2CCD-E783-4EB0-A449-D3A45EEDACA1}"/>
                  </a:ext>
                </a:extLst>
              </p14:cNvPr>
              <p14:cNvContentPartPr/>
              <p14:nvPr/>
            </p14:nvContentPartPr>
            <p14:xfrm>
              <a:off x="-4095945" y="36271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31"/>
              <a:stretch>
                <a:fillRect/>
              </a:stretch>
            </p:blipFill>
            <p:spPr>
              <a:xfrm>
                <a:off x="-4185945" y="34471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21"/>
              <a:stretch>
                <a:fillRect/>
              </a:stretch>
            </p:blipFill>
            <p:spPr>
              <a:xfrm>
                <a:off x="199476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915EBC98-2995-4202-8847-0A06CF184801}"/>
                  </a:ext>
                </a:extLst>
              </p14:cNvPr>
              <p14:cNvContentPartPr/>
              <p14:nvPr/>
            </p14:nvContentPartPr>
            <p14:xfrm>
              <a:off x="-949675" y="224970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31"/>
              <a:stretch>
                <a:fillRect/>
              </a:stretch>
            </p:blipFill>
            <p:spPr>
              <a:xfrm>
                <a:off x="-1039675" y="206970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35"/>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21"/>
              <a:stretch>
                <a:fillRect/>
              </a:stretch>
            </p:blipFill>
            <p:spPr>
              <a:xfrm>
                <a:off x="-35820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8"/>
              <a:stretch>
                <a:fillRect/>
              </a:stretch>
            </p:blipFill>
            <p:spPr>
              <a:xfrm>
                <a:off x="-2216160" y="1989936"/>
                <a:ext cx="18000" cy="18000"/>
              </a:xfrm>
              <a:prstGeom prst="rect">
                <a:avLst/>
              </a:prstGeom>
            </p:spPr>
          </p:pic>
        </mc:Fallback>
      </mc:AlternateContent>
      <p:pic>
        <p:nvPicPr>
          <p:cNvPr id="11" name="Picture 11" descr="A picture containing grass, outdoor, nature, shore&#10;&#10;Description automatically generated">
            <a:extLst>
              <a:ext uri="{FF2B5EF4-FFF2-40B4-BE49-F238E27FC236}">
                <a16:creationId xmlns:a16="http://schemas.microsoft.com/office/drawing/2014/main" id="{6E23C59F-EC1A-4FF7-AF94-50F21B7F7F48}"/>
              </a:ext>
            </a:extLst>
          </p:cNvPr>
          <p:cNvPicPr>
            <a:picLocks noChangeAspect="1"/>
          </p:cNvPicPr>
          <p:nvPr/>
        </p:nvPicPr>
        <p:blipFill>
          <a:blip r:embed="rId39"/>
          <a:stretch>
            <a:fillRect/>
          </a:stretch>
        </p:blipFill>
        <p:spPr>
          <a:xfrm>
            <a:off x="1328530" y="2000968"/>
            <a:ext cx="4554330" cy="2508194"/>
          </a:xfrm>
          <a:prstGeom prst="rect">
            <a:avLst/>
          </a:prstGeom>
        </p:spPr>
      </p:pic>
      <p:pic>
        <p:nvPicPr>
          <p:cNvPr id="12" name="Picture 28">
            <a:extLst>
              <a:ext uri="{FF2B5EF4-FFF2-40B4-BE49-F238E27FC236}">
                <a16:creationId xmlns:a16="http://schemas.microsoft.com/office/drawing/2014/main" id="{10FE7B8E-9803-42EE-9A45-315464EA829A}"/>
              </a:ext>
            </a:extLst>
          </p:cNvPr>
          <p:cNvPicPr>
            <a:picLocks noChangeAspect="1"/>
          </p:cNvPicPr>
          <p:nvPr/>
        </p:nvPicPr>
        <p:blipFill>
          <a:blip r:embed="rId40"/>
          <a:stretch>
            <a:fillRect/>
          </a:stretch>
        </p:blipFill>
        <p:spPr>
          <a:xfrm>
            <a:off x="6612835" y="1935578"/>
            <a:ext cx="5261112" cy="2937147"/>
          </a:xfrm>
          <a:prstGeom prst="rect">
            <a:avLst/>
          </a:prstGeom>
        </p:spPr>
      </p:pic>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02AC4-CFF7-4660-8447-DFEC023745B4}"/>
              </a:ext>
            </a:extLst>
          </p:cNvPr>
          <p:cNvSpPr>
            <a:spLocks noGrp="1"/>
          </p:cNvSpPr>
          <p:nvPr>
            <p:ph type="title"/>
          </p:nvPr>
        </p:nvSpPr>
        <p:spPr/>
        <p:txBody>
          <a:bodyPr/>
          <a:lstStyle/>
          <a:p>
            <a:r>
              <a:rPr lang="en-US" dirty="0">
                <a:latin typeface="IBM Plex Mono SemiBold"/>
              </a:rPr>
              <a:t>EDA with SQL</a:t>
            </a:r>
            <a:endParaRPr lang="en-US" dirty="0"/>
          </a:p>
        </p:txBody>
      </p:sp>
      <p:sp>
        <p:nvSpPr>
          <p:cNvPr id="4" name="Content Placeholder 2">
            <a:extLst>
              <a:ext uri="{FF2B5EF4-FFF2-40B4-BE49-F238E27FC236}">
                <a16:creationId xmlns:a16="http://schemas.microsoft.com/office/drawing/2014/main" id="{148B30E3-0C2E-4118-BF91-D48B7EE144F4}"/>
              </a:ext>
            </a:extLst>
          </p:cNvPr>
          <p:cNvSpPr txBox="1">
            <a:spLocks/>
          </p:cNvSpPr>
          <p:nvPr/>
        </p:nvSpPr>
        <p:spPr>
          <a:xfrm>
            <a:off x="840200" y="1698625"/>
            <a:ext cx="10831100" cy="4343401"/>
          </a:xfrm>
          <a:prstGeom prst="rect">
            <a:avLst/>
          </a:prstGeom>
        </p:spPr>
        <p:txBody>
          <a:bodyPr vert="horz" lIns="91440" tIns="45720" rIns="91440" bIns="45720" rtlCol="0" anchor="t">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latin typeface="IBM Plex Mono Text"/>
              </a:rPr>
              <a:t>Display the names of the unique launch sites in the space mission</a:t>
            </a:r>
          </a:p>
          <a:p>
            <a:r>
              <a:rPr lang="en-US" dirty="0">
                <a:latin typeface="IBM Plex Mono Text"/>
              </a:rPr>
              <a:t>Display 5 records where launch sites begin with the string 'CCA'</a:t>
            </a:r>
          </a:p>
          <a:p>
            <a:r>
              <a:rPr lang="en-US" dirty="0">
                <a:latin typeface="IBM Plex Mono Text"/>
              </a:rPr>
              <a:t>Display the total payload mass carried by boosters launched by NASA (CRS)</a:t>
            </a:r>
          </a:p>
          <a:p>
            <a:r>
              <a:rPr lang="en-US" dirty="0">
                <a:latin typeface="IBM Plex Mono Text"/>
              </a:rPr>
              <a:t>Display average payload mass carried by booster version F9 v1.1</a:t>
            </a:r>
          </a:p>
          <a:p>
            <a:r>
              <a:rPr lang="en-US" dirty="0">
                <a:latin typeface="IBM Plex Mono Text"/>
              </a:rPr>
              <a:t>List the date when the first successful landing outcome in ground pad was </a:t>
            </a:r>
            <a:r>
              <a:rPr lang="en-US" dirty="0" err="1">
                <a:latin typeface="IBM Plex Mono Text"/>
              </a:rPr>
              <a:t>acheived</a:t>
            </a:r>
            <a:r>
              <a:rPr lang="en-US" dirty="0">
                <a:latin typeface="IBM Plex Mono Text"/>
              </a:rPr>
              <a:t>.</a:t>
            </a:r>
            <a:endParaRPr lang="en-US" dirty="0"/>
          </a:p>
          <a:p>
            <a:r>
              <a:rPr lang="en-US" dirty="0">
                <a:latin typeface="IBM Plex Mono Text"/>
              </a:rPr>
              <a:t>List the names of the boosters which have success in drone ship and have payload mass greater than 4000 but less than 6000</a:t>
            </a:r>
          </a:p>
          <a:p>
            <a:r>
              <a:rPr lang="en-US" dirty="0">
                <a:latin typeface="IBM Plex Mono Text"/>
              </a:rPr>
              <a:t>List the total number of successful and failure mission outcomes</a:t>
            </a:r>
          </a:p>
          <a:p>
            <a:r>
              <a:rPr lang="en-US" dirty="0">
                <a:latin typeface="IBM Plex Mono Text"/>
              </a:rPr>
              <a:t>List the names of the </a:t>
            </a:r>
            <a:r>
              <a:rPr lang="en-US" dirty="0" err="1">
                <a:latin typeface="IBM Plex Mono Text"/>
              </a:rPr>
              <a:t>booster_versions</a:t>
            </a:r>
            <a:r>
              <a:rPr lang="en-US" dirty="0">
                <a:latin typeface="IBM Plex Mono Text"/>
              </a:rPr>
              <a:t> which have carried the maximum payload mass.</a:t>
            </a:r>
          </a:p>
          <a:p>
            <a:r>
              <a:rPr lang="en-US" dirty="0">
                <a:latin typeface="IBM Plex Mono Text"/>
              </a:rPr>
              <a:t>List the failed </a:t>
            </a:r>
            <a:r>
              <a:rPr lang="en-US" dirty="0" err="1">
                <a:latin typeface="IBM Plex Mono Text"/>
              </a:rPr>
              <a:t>landing_outcomes</a:t>
            </a:r>
            <a:r>
              <a:rPr lang="en-US" dirty="0">
                <a:latin typeface="IBM Plex Mono Text"/>
              </a:rPr>
              <a:t> in drone ship, their booster versions, and launch site names for in year 2015</a:t>
            </a:r>
          </a:p>
          <a:p>
            <a:r>
              <a:rPr lang="en-US" dirty="0">
                <a:latin typeface="IBM Plex Mono Text"/>
              </a:rPr>
              <a:t>Rank the count of landing outcomes (such as Failure (drone ship) or Success (ground pad)) between the date 2010-06-04 and 2017-03-20, in descending order</a:t>
            </a:r>
          </a:p>
          <a:p>
            <a:r>
              <a:rPr lang="en-US" dirty="0">
                <a:latin typeface="IBM Plex Mono Text"/>
              </a:rPr>
              <a:t>URL: https://github.com/MMesgar/tutorial-data-science/blob/main/capstone/4.jupyter-labs-eda-sql-coursera.ipynb</a:t>
            </a:r>
          </a:p>
          <a:p>
            <a:endParaRPr lang="en-US" dirty="0">
              <a:latin typeface="IBM Plex Mono Text"/>
            </a:endParaRPr>
          </a:p>
          <a:p>
            <a:endParaRPr lang="en-US" dirty="0">
              <a:latin typeface="IBM Plex Mono Text"/>
            </a:endParaRPr>
          </a:p>
        </p:txBody>
      </p:sp>
    </p:spTree>
    <p:extLst>
      <p:ext uri="{BB962C8B-B14F-4D97-AF65-F5344CB8AC3E}">
        <p14:creationId xmlns:p14="http://schemas.microsoft.com/office/powerpoint/2010/main" val="56104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02AC4-CFF7-4660-8447-DFEC023745B4}"/>
              </a:ext>
            </a:extLst>
          </p:cNvPr>
          <p:cNvSpPr>
            <a:spLocks noGrp="1"/>
          </p:cNvSpPr>
          <p:nvPr>
            <p:ph type="title"/>
          </p:nvPr>
        </p:nvSpPr>
        <p:spPr/>
        <p:txBody>
          <a:bodyPr/>
          <a:lstStyle/>
          <a:p>
            <a:r>
              <a:rPr lang="en-US" dirty="0">
                <a:latin typeface="IBM Plex Mono SemiBold"/>
              </a:rPr>
              <a:t>Interactive visual analytics</a:t>
            </a:r>
            <a:endParaRPr lang="en-US" dirty="0"/>
          </a:p>
        </p:txBody>
      </p:sp>
      <p:sp>
        <p:nvSpPr>
          <p:cNvPr id="7" name="Content Placeholder 2">
            <a:extLst>
              <a:ext uri="{FF2B5EF4-FFF2-40B4-BE49-F238E27FC236}">
                <a16:creationId xmlns:a16="http://schemas.microsoft.com/office/drawing/2014/main" id="{AA6BEBF3-EF3A-4806-9A1A-3960FE9EFCC5}"/>
              </a:ext>
            </a:extLst>
          </p:cNvPr>
          <p:cNvSpPr txBox="1">
            <a:spLocks/>
          </p:cNvSpPr>
          <p:nvPr/>
        </p:nvSpPr>
        <p:spPr>
          <a:xfrm>
            <a:off x="840200" y="1698625"/>
            <a:ext cx="10831100" cy="434340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latin typeface="IBM Plex Mono Text"/>
              </a:rPr>
              <a:t>Mark all launch sites on a map</a:t>
            </a:r>
          </a:p>
          <a:p>
            <a:r>
              <a:rPr lang="en-US" dirty="0">
                <a:latin typeface="IBM Plex Mono Text"/>
              </a:rPr>
              <a:t>Mark the success/failed launches for each site on the map</a:t>
            </a:r>
          </a:p>
          <a:p>
            <a:r>
              <a:rPr lang="en-US" dirty="0">
                <a:latin typeface="IBM Plex Mono Text"/>
              </a:rPr>
              <a:t>Calculate the distances between a launch site to its proximities</a:t>
            </a:r>
          </a:p>
          <a:p>
            <a:endParaRPr lang="en-US" dirty="0">
              <a:latin typeface="IBM Plex Mono Text"/>
            </a:endParaRPr>
          </a:p>
          <a:p>
            <a:r>
              <a:rPr lang="en-US" dirty="0">
                <a:latin typeface="IBM Plex Mono Text"/>
              </a:rPr>
              <a:t>URL: https://github.com/MMesgar/tutorial-data-science/blob/main/capstone/5.jupyter-labs-eda-dataviz.ipynb</a:t>
            </a:r>
          </a:p>
          <a:p>
            <a:endParaRPr lang="en-US" dirty="0">
              <a:latin typeface="IBM Plex Mono Text"/>
            </a:endParaRPr>
          </a:p>
        </p:txBody>
      </p:sp>
    </p:spTree>
    <p:extLst>
      <p:ext uri="{BB962C8B-B14F-4D97-AF65-F5344CB8AC3E}">
        <p14:creationId xmlns:p14="http://schemas.microsoft.com/office/powerpoint/2010/main" val="3414162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EC8BF-4188-4E96-9683-DE1FDC96A88A}"/>
              </a:ext>
            </a:extLst>
          </p:cNvPr>
          <p:cNvSpPr>
            <a:spLocks noGrp="1"/>
          </p:cNvSpPr>
          <p:nvPr>
            <p:ph type="title"/>
          </p:nvPr>
        </p:nvSpPr>
        <p:spPr>
          <a:xfrm>
            <a:off x="838200" y="365125"/>
            <a:ext cx="11102975" cy="1333500"/>
          </a:xfrm>
        </p:spPr>
        <p:txBody>
          <a:bodyPr/>
          <a:lstStyle/>
          <a:p>
            <a:r>
              <a:rPr lang="en-US" dirty="0">
                <a:latin typeface="IBM Plex Mono SemiBold"/>
              </a:rPr>
              <a:t>Predictive analysis </a:t>
            </a:r>
            <a:br>
              <a:rPr lang="en-US" dirty="0">
                <a:latin typeface="IBM Plex Mono SemiBold"/>
              </a:rPr>
            </a:br>
            <a:r>
              <a:rPr lang="en-US" dirty="0">
                <a:latin typeface="IBM Plex Mono SemiBold"/>
              </a:rPr>
              <a:t>(classification)</a:t>
            </a:r>
          </a:p>
        </p:txBody>
      </p:sp>
      <p:sp>
        <p:nvSpPr>
          <p:cNvPr id="6" name="Content Placeholder 2">
            <a:extLst>
              <a:ext uri="{FF2B5EF4-FFF2-40B4-BE49-F238E27FC236}">
                <a16:creationId xmlns:a16="http://schemas.microsoft.com/office/drawing/2014/main" id="{51BDF674-A78E-43E5-B0D2-262F3E6FA699}"/>
              </a:ext>
            </a:extLst>
          </p:cNvPr>
          <p:cNvSpPr txBox="1">
            <a:spLocks/>
          </p:cNvSpPr>
          <p:nvPr/>
        </p:nvSpPr>
        <p:spPr>
          <a:xfrm>
            <a:off x="348075" y="1698625"/>
            <a:ext cx="11783600" cy="4343401"/>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latin typeface="IBM Plex Mono Text"/>
              </a:rPr>
              <a:t>Standardize the data</a:t>
            </a:r>
            <a:endParaRPr lang="en-US" dirty="0"/>
          </a:p>
          <a:p>
            <a:r>
              <a:rPr lang="en-US" dirty="0">
                <a:latin typeface="IBM Plex Mono Text"/>
              </a:rPr>
              <a:t>Use the function </a:t>
            </a:r>
            <a:r>
              <a:rPr lang="en-US" dirty="0" err="1">
                <a:latin typeface="IBM Plex Mono Text"/>
              </a:rPr>
              <a:t>train_test_split</a:t>
            </a:r>
            <a:r>
              <a:rPr lang="en-US" dirty="0">
                <a:latin typeface="IBM Plex Mono Text"/>
              </a:rPr>
              <a:t> to split the data X and Y into training and test data. Set the parameter </a:t>
            </a:r>
            <a:r>
              <a:rPr lang="en-US" dirty="0" err="1">
                <a:latin typeface="IBM Plex Mono Text"/>
              </a:rPr>
              <a:t>test_size</a:t>
            </a:r>
            <a:r>
              <a:rPr lang="en-US" dirty="0">
                <a:latin typeface="IBM Plex Mono Text"/>
              </a:rPr>
              <a:t> to 0.2 and </a:t>
            </a:r>
            <a:r>
              <a:rPr lang="en-US" dirty="0" err="1">
                <a:latin typeface="IBM Plex Mono Text"/>
              </a:rPr>
              <a:t>random_state</a:t>
            </a:r>
            <a:r>
              <a:rPr lang="en-US" dirty="0">
                <a:latin typeface="IBM Plex Mono Text"/>
              </a:rPr>
              <a:t> to 2. </a:t>
            </a:r>
          </a:p>
          <a:p>
            <a:r>
              <a:rPr lang="en-US" dirty="0">
                <a:latin typeface="IBM Plex Mono Text"/>
              </a:rPr>
              <a:t>Create a logistic regression object then create a </a:t>
            </a:r>
            <a:r>
              <a:rPr lang="en-US" dirty="0" err="1">
                <a:latin typeface="IBM Plex Mono Text"/>
              </a:rPr>
              <a:t>GridSearchCV</a:t>
            </a:r>
            <a:r>
              <a:rPr lang="en-US" dirty="0">
                <a:latin typeface="IBM Plex Mono Text"/>
              </a:rPr>
              <a:t> object </a:t>
            </a:r>
          </a:p>
          <a:p>
            <a:r>
              <a:rPr lang="en-US" dirty="0">
                <a:latin typeface="IBM Plex Mono Text"/>
              </a:rPr>
              <a:t>Create a support vector machine object then create a  </a:t>
            </a:r>
            <a:r>
              <a:rPr lang="en-US" dirty="0" err="1">
                <a:latin typeface="IBM Plex Mono Text"/>
              </a:rPr>
              <a:t>GridSearchCV</a:t>
            </a:r>
            <a:r>
              <a:rPr lang="en-US" dirty="0">
                <a:latin typeface="IBM Plex Mono Text"/>
              </a:rPr>
              <a:t> object  </a:t>
            </a:r>
            <a:r>
              <a:rPr lang="en-US" dirty="0" err="1">
                <a:latin typeface="IBM Plex Mono Text"/>
              </a:rPr>
              <a:t>svm_cv</a:t>
            </a:r>
            <a:r>
              <a:rPr lang="en-US" dirty="0">
                <a:latin typeface="IBM Plex Mono Text"/>
              </a:rPr>
              <a:t> with cv – 10  </a:t>
            </a:r>
          </a:p>
          <a:p>
            <a:r>
              <a:rPr lang="en-US" dirty="0">
                <a:latin typeface="IBM Plex Mono Text"/>
              </a:rPr>
              <a:t>Create a decision tree classifier object then create       a  </a:t>
            </a:r>
            <a:r>
              <a:rPr lang="en-US" dirty="0" err="1">
                <a:latin typeface="IBM Plex Mono Text"/>
              </a:rPr>
              <a:t>GridSearchCV</a:t>
            </a:r>
            <a:r>
              <a:rPr lang="en-US" dirty="0">
                <a:latin typeface="IBM Plex Mono Text"/>
              </a:rPr>
              <a:t> object  </a:t>
            </a:r>
            <a:r>
              <a:rPr lang="en-US" dirty="0" err="1">
                <a:latin typeface="IBM Plex Mono Text"/>
              </a:rPr>
              <a:t>tree_cv</a:t>
            </a:r>
            <a:r>
              <a:rPr lang="en-US" dirty="0">
                <a:latin typeface="IBM Plex Mono Text"/>
              </a:rPr>
              <a:t> with cv = 10</a:t>
            </a:r>
          </a:p>
          <a:p>
            <a:r>
              <a:rPr lang="en-US" dirty="0">
                <a:latin typeface="IBM Plex Mono Text"/>
              </a:rPr>
              <a:t>Create a k nearest neighbors object then create a  </a:t>
            </a:r>
            <a:r>
              <a:rPr lang="en-US" dirty="0" err="1">
                <a:latin typeface="IBM Plex Mono Text"/>
              </a:rPr>
              <a:t>GridSearchCV</a:t>
            </a:r>
            <a:r>
              <a:rPr lang="en-US" dirty="0">
                <a:latin typeface="IBM Plex Mono Text"/>
              </a:rPr>
              <a:t> object  </a:t>
            </a:r>
            <a:r>
              <a:rPr lang="en-US" dirty="0" err="1">
                <a:latin typeface="IBM Plex Mono Text"/>
              </a:rPr>
              <a:t>knn_cv</a:t>
            </a:r>
            <a:r>
              <a:rPr lang="en-US" dirty="0">
                <a:latin typeface="IBM Plex Mono Text"/>
              </a:rPr>
              <a:t> with cv = 10</a:t>
            </a:r>
          </a:p>
          <a:p>
            <a:r>
              <a:rPr lang="en-US" dirty="0">
                <a:latin typeface="IBM Plex Mono Text"/>
              </a:rPr>
              <a:t>URL: https://github.com/MMesgar/tutorial-data-science/blob/main/capstone/7.SpaceX_Machine%20Learning%20Prediction_Part_5.ipynb</a:t>
            </a:r>
            <a:endParaRPr lang="en-US" dirty="0"/>
          </a:p>
          <a:p>
            <a:pPr algn="just"/>
            <a:endParaRPr lang="en-US" dirty="0"/>
          </a:p>
          <a:p>
            <a:endParaRPr lang="en-US" dirty="0"/>
          </a:p>
        </p:txBody>
      </p:sp>
    </p:spTree>
    <p:extLst>
      <p:ext uri="{BB962C8B-B14F-4D97-AF65-F5344CB8AC3E}">
        <p14:creationId xmlns:p14="http://schemas.microsoft.com/office/powerpoint/2010/main" val="4052882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RESULTS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1043114" y="1825625"/>
            <a:ext cx="7068725" cy="4351338"/>
          </a:xfrm>
        </p:spPr>
        <p:txBody>
          <a:bodyPr>
            <a:normAutofit/>
          </a:bodyPr>
          <a:lstStyle/>
          <a:p>
            <a:pPr marL="0" indent="0">
              <a:buNone/>
            </a:pPr>
            <a:endParaRPr lang="en-US" sz="1800" dirty="0"/>
          </a:p>
          <a:p>
            <a:pPr marL="0" indent="0">
              <a:buNone/>
            </a:pPr>
            <a:endParaRPr lang="en-US" sz="1800" dirty="0"/>
          </a:p>
          <a:p>
            <a:pPr marL="0" indent="0">
              <a:buNone/>
            </a:pPr>
            <a:endParaRPr lang="en-US" sz="1800" dirty="0"/>
          </a:p>
        </p:txBody>
      </p:sp>
      <p:sp>
        <p:nvSpPr>
          <p:cNvPr id="6" name="Content Placeholder 2">
            <a:extLst>
              <a:ext uri="{FF2B5EF4-FFF2-40B4-BE49-F238E27FC236}">
                <a16:creationId xmlns:a16="http://schemas.microsoft.com/office/drawing/2014/main" id="{F8D717FC-C064-43CE-8FB5-40E798E36176}"/>
              </a:ext>
            </a:extLst>
          </p:cNvPr>
          <p:cNvSpPr txBox="1">
            <a:spLocks/>
          </p:cNvSpPr>
          <p:nvPr/>
        </p:nvSpPr>
        <p:spPr>
          <a:xfrm>
            <a:off x="1104553" y="1637886"/>
            <a:ext cx="978542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latin typeface="IBM Plex Mono Text"/>
              </a:rPr>
              <a:t>We collected examples of landings represented with 16 different attributes and 1 class label that shows if a landing is successful or not</a:t>
            </a:r>
            <a:endParaRPr lang="en-US" sz="2200" dirty="0"/>
          </a:p>
          <a:p>
            <a:r>
              <a:rPr lang="en-US" sz="2200" dirty="0">
                <a:latin typeface="IBM Plex Mono Text"/>
              </a:rPr>
              <a:t>The following slides summarize the results.</a:t>
            </a:r>
          </a:p>
          <a:p>
            <a:endParaRPr lang="en-US" sz="2200" dirty="0">
              <a:latin typeface="IBM Plex Mono Text"/>
            </a:endParaRPr>
          </a:p>
        </p:txBody>
      </p:sp>
    </p:spTree>
    <p:extLst>
      <p:ext uri="{BB962C8B-B14F-4D97-AF65-F5344CB8AC3E}">
        <p14:creationId xmlns:p14="http://schemas.microsoft.com/office/powerpoint/2010/main" val="1464666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56F8B-DA97-486E-9EE6-A4E587EFB6B1}"/>
              </a:ext>
            </a:extLst>
          </p:cNvPr>
          <p:cNvSpPr>
            <a:spLocks noGrp="1"/>
          </p:cNvSpPr>
          <p:nvPr>
            <p:ph type="title"/>
          </p:nvPr>
        </p:nvSpPr>
        <p:spPr>
          <a:xfrm>
            <a:off x="250825" y="365125"/>
            <a:ext cx="12992100" cy="1349375"/>
          </a:xfrm>
        </p:spPr>
        <p:txBody>
          <a:bodyPr/>
          <a:lstStyle/>
          <a:p>
            <a:r>
              <a:rPr lang="en-US" dirty="0">
                <a:latin typeface="IBM Plex Mono SemiBold"/>
              </a:rPr>
              <a:t>Results: Data collection-SpaceX API</a:t>
            </a:r>
            <a:endParaRPr lang="en-US" dirty="0"/>
          </a:p>
        </p:txBody>
      </p:sp>
      <p:pic>
        <p:nvPicPr>
          <p:cNvPr id="5" name="Picture 5">
            <a:extLst>
              <a:ext uri="{FF2B5EF4-FFF2-40B4-BE49-F238E27FC236}">
                <a16:creationId xmlns:a16="http://schemas.microsoft.com/office/drawing/2014/main" id="{1653E5CB-6D10-4432-97BD-95EFFE152357}"/>
              </a:ext>
            </a:extLst>
          </p:cNvPr>
          <p:cNvPicPr>
            <a:picLocks noChangeAspect="1"/>
          </p:cNvPicPr>
          <p:nvPr/>
        </p:nvPicPr>
        <p:blipFill>
          <a:blip r:embed="rId2"/>
          <a:stretch>
            <a:fillRect/>
          </a:stretch>
        </p:blipFill>
        <p:spPr>
          <a:xfrm>
            <a:off x="850900" y="2458189"/>
            <a:ext cx="9251950" cy="3433870"/>
          </a:xfrm>
          <a:prstGeom prst="rect">
            <a:avLst/>
          </a:prstGeom>
        </p:spPr>
      </p:pic>
      <p:sp>
        <p:nvSpPr>
          <p:cNvPr id="6" name="TextBox 5">
            <a:extLst>
              <a:ext uri="{FF2B5EF4-FFF2-40B4-BE49-F238E27FC236}">
                <a16:creationId xmlns:a16="http://schemas.microsoft.com/office/drawing/2014/main" id="{A08A075B-0835-4CF7-9F2E-ACE6076F43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
        <p:nvSpPr>
          <p:cNvPr id="9" name="TextBox 8">
            <a:extLst>
              <a:ext uri="{FF2B5EF4-FFF2-40B4-BE49-F238E27FC236}">
                <a16:creationId xmlns:a16="http://schemas.microsoft.com/office/drawing/2014/main" id="{89B55E34-5FAE-4263-A279-0DF6DA5CB4FE}"/>
              </a:ext>
            </a:extLst>
          </p:cNvPr>
          <p:cNvSpPr txBox="1"/>
          <p:nvPr/>
        </p:nvSpPr>
        <p:spPr>
          <a:xfrm>
            <a:off x="930275" y="1533525"/>
            <a:ext cx="10236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Request and parse the SpaceX launch data using the GET request</a:t>
            </a:r>
          </a:p>
        </p:txBody>
      </p:sp>
    </p:spTree>
    <p:extLst>
      <p:ext uri="{BB962C8B-B14F-4D97-AF65-F5344CB8AC3E}">
        <p14:creationId xmlns:p14="http://schemas.microsoft.com/office/powerpoint/2010/main" val="1727363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56F8B-DA97-486E-9EE6-A4E587EFB6B1}"/>
              </a:ext>
            </a:extLst>
          </p:cNvPr>
          <p:cNvSpPr>
            <a:spLocks noGrp="1"/>
          </p:cNvSpPr>
          <p:nvPr>
            <p:ph type="title"/>
          </p:nvPr>
        </p:nvSpPr>
        <p:spPr>
          <a:xfrm>
            <a:off x="250825" y="365125"/>
            <a:ext cx="12118975" cy="1349375"/>
          </a:xfrm>
        </p:spPr>
        <p:txBody>
          <a:bodyPr/>
          <a:lstStyle/>
          <a:p>
            <a:r>
              <a:rPr lang="en-US" dirty="0">
                <a:latin typeface="IBM Plex Mono SemiBold"/>
              </a:rPr>
              <a:t>Results: Data collection-SpaceX API</a:t>
            </a:r>
            <a:endParaRPr lang="en-US" dirty="0"/>
          </a:p>
        </p:txBody>
      </p:sp>
      <p:pic>
        <p:nvPicPr>
          <p:cNvPr id="3" name="Picture 3" descr="Table&#10;&#10;Description automatically generated">
            <a:extLst>
              <a:ext uri="{FF2B5EF4-FFF2-40B4-BE49-F238E27FC236}">
                <a16:creationId xmlns:a16="http://schemas.microsoft.com/office/drawing/2014/main" id="{F5CABA6D-AA51-479A-BA70-733348240CB7}"/>
              </a:ext>
            </a:extLst>
          </p:cNvPr>
          <p:cNvPicPr>
            <a:picLocks noChangeAspect="1"/>
          </p:cNvPicPr>
          <p:nvPr/>
        </p:nvPicPr>
        <p:blipFill>
          <a:blip r:embed="rId2"/>
          <a:stretch>
            <a:fillRect/>
          </a:stretch>
        </p:blipFill>
        <p:spPr>
          <a:xfrm>
            <a:off x="2200275" y="2342451"/>
            <a:ext cx="7140575" cy="3839972"/>
          </a:xfrm>
          <a:prstGeom prst="rect">
            <a:avLst/>
          </a:prstGeom>
        </p:spPr>
      </p:pic>
      <p:sp>
        <p:nvSpPr>
          <p:cNvPr id="4" name="TextBox 3">
            <a:extLst>
              <a:ext uri="{FF2B5EF4-FFF2-40B4-BE49-F238E27FC236}">
                <a16:creationId xmlns:a16="http://schemas.microsoft.com/office/drawing/2014/main" id="{A8904B4A-33A8-4EAA-BD87-B83A5E269E1D}"/>
              </a:ext>
            </a:extLst>
          </p:cNvPr>
          <p:cNvSpPr txBox="1"/>
          <p:nvPr/>
        </p:nvSpPr>
        <p:spPr>
          <a:xfrm>
            <a:off x="827087" y="1525588"/>
            <a:ext cx="14157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Filter the </a:t>
            </a:r>
            <a:r>
              <a:rPr lang="en-US" dirty="0" err="1">
                <a:ea typeface="+mn-lt"/>
                <a:cs typeface="+mn-lt"/>
              </a:rPr>
              <a:t>dataframe</a:t>
            </a:r>
            <a:r>
              <a:rPr lang="en-US" dirty="0">
                <a:ea typeface="+mn-lt"/>
                <a:cs typeface="+mn-lt"/>
              </a:rPr>
              <a:t> to only include Falcon 9 launches</a:t>
            </a:r>
            <a:endParaRPr lang="en-US" dirty="0"/>
          </a:p>
        </p:txBody>
      </p:sp>
    </p:spTree>
    <p:extLst>
      <p:ext uri="{BB962C8B-B14F-4D97-AF65-F5344CB8AC3E}">
        <p14:creationId xmlns:p14="http://schemas.microsoft.com/office/powerpoint/2010/main" val="1299523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56F8B-DA97-486E-9EE6-A4E587EFB6B1}"/>
              </a:ext>
            </a:extLst>
          </p:cNvPr>
          <p:cNvSpPr>
            <a:spLocks noGrp="1"/>
          </p:cNvSpPr>
          <p:nvPr>
            <p:ph type="title"/>
          </p:nvPr>
        </p:nvSpPr>
        <p:spPr>
          <a:xfrm>
            <a:off x="139700" y="349250"/>
            <a:ext cx="11785600" cy="1349375"/>
          </a:xfrm>
        </p:spPr>
        <p:txBody>
          <a:bodyPr/>
          <a:lstStyle/>
          <a:p>
            <a:r>
              <a:rPr lang="en-US" dirty="0">
                <a:latin typeface="IBM Plex Mono SemiBold"/>
              </a:rPr>
              <a:t>Results: Data collection-SpaceX API</a:t>
            </a:r>
            <a:endParaRPr lang="en-US" dirty="0"/>
          </a:p>
        </p:txBody>
      </p:sp>
      <p:pic>
        <p:nvPicPr>
          <p:cNvPr id="4" name="Picture 4" descr="Table&#10;&#10;Description automatically generated">
            <a:extLst>
              <a:ext uri="{FF2B5EF4-FFF2-40B4-BE49-F238E27FC236}">
                <a16:creationId xmlns:a16="http://schemas.microsoft.com/office/drawing/2014/main" id="{F645F108-FB06-4FBF-8FF1-A14516FBCFE9}"/>
              </a:ext>
            </a:extLst>
          </p:cNvPr>
          <p:cNvPicPr>
            <a:picLocks noChangeAspect="1"/>
          </p:cNvPicPr>
          <p:nvPr/>
        </p:nvPicPr>
        <p:blipFill>
          <a:blip r:embed="rId2"/>
          <a:stretch>
            <a:fillRect/>
          </a:stretch>
        </p:blipFill>
        <p:spPr>
          <a:xfrm>
            <a:off x="1200150" y="2518695"/>
            <a:ext cx="8855075" cy="3733547"/>
          </a:xfrm>
          <a:prstGeom prst="rect">
            <a:avLst/>
          </a:prstGeom>
        </p:spPr>
      </p:pic>
      <p:sp>
        <p:nvSpPr>
          <p:cNvPr id="5" name="TextBox 4">
            <a:extLst>
              <a:ext uri="{FF2B5EF4-FFF2-40B4-BE49-F238E27FC236}">
                <a16:creationId xmlns:a16="http://schemas.microsoft.com/office/drawing/2014/main" id="{7A87B212-F701-4157-AB8E-945A10BBDE62}"/>
              </a:ext>
            </a:extLst>
          </p:cNvPr>
          <p:cNvSpPr txBox="1"/>
          <p:nvPr/>
        </p:nvSpPr>
        <p:spPr>
          <a:xfrm>
            <a:off x="1120775" y="150971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 summary of data</a:t>
            </a:r>
          </a:p>
        </p:txBody>
      </p:sp>
    </p:spTree>
    <p:extLst>
      <p:ext uri="{BB962C8B-B14F-4D97-AF65-F5344CB8AC3E}">
        <p14:creationId xmlns:p14="http://schemas.microsoft.com/office/powerpoint/2010/main" val="3639410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56F8B-DA97-486E-9EE6-A4E587EFB6B1}"/>
              </a:ext>
            </a:extLst>
          </p:cNvPr>
          <p:cNvSpPr>
            <a:spLocks noGrp="1"/>
          </p:cNvSpPr>
          <p:nvPr>
            <p:ph type="title"/>
          </p:nvPr>
        </p:nvSpPr>
        <p:spPr>
          <a:xfrm>
            <a:off x="838200" y="365125"/>
            <a:ext cx="11166475" cy="1341438"/>
          </a:xfrm>
        </p:spPr>
        <p:txBody>
          <a:bodyPr/>
          <a:lstStyle/>
          <a:p>
            <a:r>
              <a:rPr lang="en-US" dirty="0">
                <a:latin typeface="IBM Plex Mono SemiBold"/>
              </a:rPr>
              <a:t>Results: Data collection-SpaceX API</a:t>
            </a:r>
            <a:endParaRPr lang="en-US" dirty="0"/>
          </a:p>
        </p:txBody>
      </p:sp>
      <p:pic>
        <p:nvPicPr>
          <p:cNvPr id="3" name="Picture 4" descr="Table&#10;&#10;Description automatically generated">
            <a:extLst>
              <a:ext uri="{FF2B5EF4-FFF2-40B4-BE49-F238E27FC236}">
                <a16:creationId xmlns:a16="http://schemas.microsoft.com/office/drawing/2014/main" id="{EE0702E8-CFB7-40F5-A27F-733D7E5E064D}"/>
              </a:ext>
            </a:extLst>
          </p:cNvPr>
          <p:cNvPicPr>
            <a:picLocks noChangeAspect="1"/>
          </p:cNvPicPr>
          <p:nvPr/>
        </p:nvPicPr>
        <p:blipFill>
          <a:blip r:embed="rId2"/>
          <a:stretch>
            <a:fillRect/>
          </a:stretch>
        </p:blipFill>
        <p:spPr>
          <a:xfrm>
            <a:off x="930275" y="2291418"/>
            <a:ext cx="4203700" cy="3338790"/>
          </a:xfrm>
          <a:prstGeom prst="rect">
            <a:avLst/>
          </a:prstGeom>
        </p:spPr>
      </p:pic>
      <p:pic>
        <p:nvPicPr>
          <p:cNvPr id="5" name="Picture 5" descr="Table&#10;&#10;Description automatically generated">
            <a:extLst>
              <a:ext uri="{FF2B5EF4-FFF2-40B4-BE49-F238E27FC236}">
                <a16:creationId xmlns:a16="http://schemas.microsoft.com/office/drawing/2014/main" id="{79F7FCFF-F970-4432-8F70-EF14E12AE6BC}"/>
              </a:ext>
            </a:extLst>
          </p:cNvPr>
          <p:cNvPicPr>
            <a:picLocks noChangeAspect="1"/>
          </p:cNvPicPr>
          <p:nvPr/>
        </p:nvPicPr>
        <p:blipFill>
          <a:blip r:embed="rId3"/>
          <a:stretch>
            <a:fillRect/>
          </a:stretch>
        </p:blipFill>
        <p:spPr>
          <a:xfrm>
            <a:off x="6430962" y="1993879"/>
            <a:ext cx="4910138" cy="3917990"/>
          </a:xfrm>
          <a:prstGeom prst="rect">
            <a:avLst/>
          </a:prstGeom>
        </p:spPr>
      </p:pic>
      <p:sp>
        <p:nvSpPr>
          <p:cNvPr id="6" name="TextBox 5">
            <a:extLst>
              <a:ext uri="{FF2B5EF4-FFF2-40B4-BE49-F238E27FC236}">
                <a16:creationId xmlns:a16="http://schemas.microsoft.com/office/drawing/2014/main" id="{7DD69A0E-A742-4B1C-93ED-5122E4494A4E}"/>
              </a:ext>
            </a:extLst>
          </p:cNvPr>
          <p:cNvSpPr txBox="1"/>
          <p:nvPr/>
        </p:nvSpPr>
        <p:spPr>
          <a:xfrm>
            <a:off x="1454150" y="1620838"/>
            <a:ext cx="50450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Dealing with Missing Values</a:t>
            </a:r>
            <a:endParaRPr lang="en-US" dirty="0"/>
          </a:p>
        </p:txBody>
      </p:sp>
    </p:spTree>
    <p:extLst>
      <p:ext uri="{BB962C8B-B14F-4D97-AF65-F5344CB8AC3E}">
        <p14:creationId xmlns:p14="http://schemas.microsoft.com/office/powerpoint/2010/main" val="3308260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56F8B-DA97-486E-9EE6-A4E587EFB6B1}"/>
              </a:ext>
            </a:extLst>
          </p:cNvPr>
          <p:cNvSpPr>
            <a:spLocks noGrp="1"/>
          </p:cNvSpPr>
          <p:nvPr>
            <p:ph type="title"/>
          </p:nvPr>
        </p:nvSpPr>
        <p:spPr/>
        <p:txBody>
          <a:bodyPr>
            <a:normAutofit fontScale="90000"/>
          </a:bodyPr>
          <a:lstStyle/>
          <a:p>
            <a:r>
              <a:rPr lang="en-US" dirty="0">
                <a:latin typeface="IBM Plex Mono SemiBold"/>
              </a:rPr>
              <a:t>Results: Data collection-Web scraping</a:t>
            </a:r>
            <a:br>
              <a:rPr lang="en-US" dirty="0">
                <a:latin typeface="IBM Plex Mono SemiBold"/>
              </a:rPr>
            </a:br>
            <a:endParaRPr lang="en-US"/>
          </a:p>
        </p:txBody>
      </p:sp>
      <p:pic>
        <p:nvPicPr>
          <p:cNvPr id="4" name="Picture 4" descr="Text&#10;&#10;Description automatically generated">
            <a:extLst>
              <a:ext uri="{FF2B5EF4-FFF2-40B4-BE49-F238E27FC236}">
                <a16:creationId xmlns:a16="http://schemas.microsoft.com/office/drawing/2014/main" id="{AD4ED4C6-E97A-41E9-9DE2-F18EEDDFAACA}"/>
              </a:ext>
            </a:extLst>
          </p:cNvPr>
          <p:cNvPicPr>
            <a:picLocks noChangeAspect="1"/>
          </p:cNvPicPr>
          <p:nvPr/>
        </p:nvPicPr>
        <p:blipFill>
          <a:blip r:embed="rId2"/>
          <a:stretch>
            <a:fillRect/>
          </a:stretch>
        </p:blipFill>
        <p:spPr>
          <a:xfrm>
            <a:off x="1771650" y="1989702"/>
            <a:ext cx="7815262" cy="3664408"/>
          </a:xfrm>
          <a:prstGeom prst="rect">
            <a:avLst/>
          </a:prstGeom>
        </p:spPr>
      </p:pic>
    </p:spTree>
    <p:extLst>
      <p:ext uri="{BB962C8B-B14F-4D97-AF65-F5344CB8AC3E}">
        <p14:creationId xmlns:p14="http://schemas.microsoft.com/office/powerpoint/2010/main" val="99372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56F8B-DA97-486E-9EE6-A4E587EFB6B1}"/>
              </a:ext>
            </a:extLst>
          </p:cNvPr>
          <p:cNvSpPr>
            <a:spLocks noGrp="1"/>
          </p:cNvSpPr>
          <p:nvPr>
            <p:ph type="title"/>
          </p:nvPr>
        </p:nvSpPr>
        <p:spPr/>
        <p:txBody>
          <a:bodyPr>
            <a:normAutofit fontScale="90000"/>
          </a:bodyPr>
          <a:lstStyle/>
          <a:p>
            <a:r>
              <a:rPr lang="en-US" dirty="0">
                <a:latin typeface="IBM Plex Mono SemiBold"/>
              </a:rPr>
              <a:t>Results: Data collection-Web scraping</a:t>
            </a:r>
            <a:br>
              <a:rPr lang="en-US" dirty="0">
                <a:latin typeface="IBM Plex Mono SemiBold"/>
              </a:rPr>
            </a:br>
            <a:endParaRPr lang="en-US"/>
          </a:p>
        </p:txBody>
      </p:sp>
      <p:pic>
        <p:nvPicPr>
          <p:cNvPr id="3" name="Picture 4">
            <a:extLst>
              <a:ext uri="{FF2B5EF4-FFF2-40B4-BE49-F238E27FC236}">
                <a16:creationId xmlns:a16="http://schemas.microsoft.com/office/drawing/2014/main" id="{D403D8E6-77E0-4AEC-81BF-47CCF110B364}"/>
              </a:ext>
            </a:extLst>
          </p:cNvPr>
          <p:cNvPicPr>
            <a:picLocks noChangeAspect="1"/>
          </p:cNvPicPr>
          <p:nvPr/>
        </p:nvPicPr>
        <p:blipFill>
          <a:blip r:embed="rId2"/>
          <a:stretch>
            <a:fillRect/>
          </a:stretch>
        </p:blipFill>
        <p:spPr>
          <a:xfrm>
            <a:off x="342900" y="2649318"/>
            <a:ext cx="11434762" cy="789427"/>
          </a:xfrm>
          <a:prstGeom prst="rect">
            <a:avLst/>
          </a:prstGeom>
        </p:spPr>
      </p:pic>
    </p:spTree>
    <p:extLst>
      <p:ext uri="{BB962C8B-B14F-4D97-AF65-F5344CB8AC3E}">
        <p14:creationId xmlns:p14="http://schemas.microsoft.com/office/powerpoint/2010/main" val="1059749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37F9FA-3571-49C2-8811-B1159FCC0D6D}"/>
              </a:ext>
            </a:extLst>
          </p:cNvPr>
          <p:cNvPicPr>
            <a:picLocks noChangeAspect="1"/>
          </p:cNvPicPr>
          <p:nvPr/>
        </p:nvPicPr>
        <p:blipFill>
          <a:blip r:embed="rId2"/>
          <a:stretch>
            <a:fillRect/>
          </a:stretch>
        </p:blipFill>
        <p:spPr>
          <a:xfrm>
            <a:off x="1450711" y="2025672"/>
            <a:ext cx="3194581" cy="3194581"/>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4" y="263810"/>
            <a:ext cx="8508528" cy="1325563"/>
          </a:xfrm>
        </p:spPr>
        <p:txBody>
          <a:bodyPr anchor="ctr">
            <a:normAutofit/>
          </a:bodyPr>
          <a:lstStyle/>
          <a:p>
            <a:r>
              <a:rPr lang="en-US" dirty="0">
                <a:latin typeface="IBM Plex Mono SemiBold"/>
              </a:rPr>
              <a:t>OUTLINE</a:t>
            </a:r>
            <a:endParaRPr lang="en-US" dirty="0"/>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6172200" y="1825625"/>
            <a:ext cx="5181600" cy="4351338"/>
          </a:xfrm>
        </p:spPr>
        <p:txBody>
          <a:bodyPr>
            <a:normAutofit/>
          </a:bodyPr>
          <a:lstStyle/>
          <a:p>
            <a:r>
              <a:rPr lang="en-US" sz="2200" dirty="0"/>
              <a:t>Executive Summary</a:t>
            </a:r>
          </a:p>
          <a:p>
            <a:r>
              <a:rPr lang="en-US" sz="2200" dirty="0"/>
              <a:t>Introduction</a:t>
            </a:r>
          </a:p>
          <a:p>
            <a:r>
              <a:rPr lang="en-US" sz="2200" dirty="0"/>
              <a:t>Methodology</a:t>
            </a:r>
          </a:p>
          <a:p>
            <a:r>
              <a:rPr lang="en-US" sz="2200" dirty="0"/>
              <a:t>Results</a:t>
            </a:r>
          </a:p>
          <a:p>
            <a:pPr lvl="1"/>
            <a:r>
              <a:rPr lang="en-US" sz="1800" dirty="0"/>
              <a:t>Visualization – Charts</a:t>
            </a:r>
          </a:p>
          <a:p>
            <a:pPr lvl="1"/>
            <a:r>
              <a:rPr lang="en-US" sz="1800" dirty="0"/>
              <a:t>Dashboard</a:t>
            </a:r>
          </a:p>
          <a:p>
            <a:r>
              <a:rPr lang="en-US" sz="2200" dirty="0"/>
              <a:t>Discussion</a:t>
            </a:r>
          </a:p>
          <a:p>
            <a:pPr lvl="1"/>
            <a:r>
              <a:rPr lang="en-US" sz="1800" dirty="0"/>
              <a:t>Findings &amp; Implications</a:t>
            </a:r>
          </a:p>
          <a:p>
            <a:r>
              <a:rPr lang="en-US" sz="2200" dirty="0"/>
              <a:t>Conclusion</a:t>
            </a:r>
          </a:p>
          <a:p>
            <a:r>
              <a:rPr lang="en-US" sz="2200" dirty="0"/>
              <a:t>Appendix</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A185CBD-ED91-4F24-BEB9-8E33AD8AC3B1}"/>
                  </a:ext>
                </a:extLst>
              </p14:cNvPr>
              <p14:cNvContentPartPr/>
              <p14:nvPr/>
            </p14:nvContentPartPr>
            <p14:xfrm>
              <a:off x="1206655" y="1586687"/>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4"/>
              <a:stretch>
                <a:fillRect/>
              </a:stretch>
            </p:blipFill>
            <p:spPr>
              <a:xfrm>
                <a:off x="1116655" y="1406687"/>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032BD37A-4777-4658-98DC-561C88BBD6B5}"/>
                  </a:ext>
                </a:extLst>
              </p14:cNvPr>
              <p14:cNvContentPartPr/>
              <p14:nvPr/>
            </p14:nvContentPartPr>
            <p14:xfrm>
              <a:off x="2328120" y="96295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7"/>
              <a:stretch>
                <a:fillRect/>
              </a:stretch>
            </p:blipFill>
            <p:spPr>
              <a:xfrm>
                <a:off x="2238120" y="783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8D6F0DE4-0F5C-4DBC-980B-FA84561A37BD}"/>
                  </a:ext>
                </a:extLst>
              </p14:cNvPr>
              <p14:cNvContentPartPr/>
              <p14:nvPr/>
            </p14:nvContentPartPr>
            <p14:xfrm>
              <a:off x="2828160" y="92623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7"/>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11"/>
              <a:stretch>
                <a:fillRect/>
              </a:stretch>
            </p:blipFill>
            <p:spPr>
              <a:xfrm>
                <a:off x="2738160" y="746232"/>
                <a:ext cx="182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00D1CCCF-5EBB-4FB3-A293-78C28946220A}"/>
                  </a:ext>
                </a:extLst>
              </p14:cNvPr>
              <p14:cNvContentPartPr/>
              <p14:nvPr/>
            </p14:nvContentPartPr>
            <p14:xfrm rot="17760000">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4"/>
              <a:stretch>
                <a:fillRect/>
              </a:stretch>
            </p:blipFill>
            <p:spPr>
              <a:xfrm rot="17760000">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7"/>
              <a:stretch>
                <a:fillRect/>
              </a:stretch>
            </p:blipFill>
            <p:spPr>
              <a:xfrm>
                <a:off x="6591240" y="2697072"/>
                <a:ext cx="180000" cy="360000"/>
              </a:xfrm>
              <a:prstGeom prst="rect">
                <a:avLst/>
              </a:prstGeom>
            </p:spPr>
          </p:pic>
        </mc:Fallback>
      </mc:AlternateContent>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CC463-7FA7-4D58-87DD-BFA897F8072F}"/>
              </a:ext>
            </a:extLst>
          </p:cNvPr>
          <p:cNvSpPr>
            <a:spLocks noGrp="1"/>
          </p:cNvSpPr>
          <p:nvPr>
            <p:ph type="title"/>
          </p:nvPr>
        </p:nvSpPr>
        <p:spPr>
          <a:xfrm>
            <a:off x="1743075" y="2460625"/>
            <a:ext cx="10515600" cy="1325563"/>
          </a:xfrm>
        </p:spPr>
        <p:txBody>
          <a:bodyPr/>
          <a:lstStyle/>
          <a:p>
            <a:r>
              <a:rPr lang="en-US" dirty="0">
                <a:latin typeface="IBM Plex Mono SemiBold"/>
              </a:rPr>
              <a:t>Results: EDA with data visualization</a:t>
            </a:r>
          </a:p>
        </p:txBody>
      </p:sp>
    </p:spTree>
    <p:extLst>
      <p:ext uri="{BB962C8B-B14F-4D97-AF65-F5344CB8AC3E}">
        <p14:creationId xmlns:p14="http://schemas.microsoft.com/office/powerpoint/2010/main" val="935950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AC0A3-5349-4A4D-B4F1-C178F1C8DEDB}"/>
              </a:ext>
            </a:extLst>
          </p:cNvPr>
          <p:cNvSpPr>
            <a:spLocks noGrp="1"/>
          </p:cNvSpPr>
          <p:nvPr>
            <p:ph type="title"/>
          </p:nvPr>
        </p:nvSpPr>
        <p:spPr/>
        <p:txBody>
          <a:bodyPr>
            <a:normAutofit fontScale="90000"/>
          </a:bodyPr>
          <a:lstStyle/>
          <a:p>
            <a:r>
              <a:rPr lang="en-US" dirty="0">
                <a:latin typeface="IBM Plex Mono SemiBold"/>
              </a:rPr>
              <a:t>Results:</a:t>
            </a:r>
            <a:br>
              <a:rPr lang="en-US" dirty="0">
                <a:latin typeface="IBM Plex Mono SemiBold"/>
              </a:rPr>
            </a:br>
            <a:r>
              <a:rPr lang="en-US" dirty="0">
                <a:latin typeface="IBM Plex Mono SemiBold"/>
              </a:rPr>
              <a:t>Flight Number vs. Launch site scatter chart </a:t>
            </a:r>
            <a:endParaRPr lang="en-US" dirty="0"/>
          </a:p>
        </p:txBody>
      </p:sp>
      <p:pic>
        <p:nvPicPr>
          <p:cNvPr id="5" name="Picture 5" descr="Chart, scatter chart&#10;&#10;Description automatically generated">
            <a:extLst>
              <a:ext uri="{FF2B5EF4-FFF2-40B4-BE49-F238E27FC236}">
                <a16:creationId xmlns:a16="http://schemas.microsoft.com/office/drawing/2014/main" id="{A7E73274-B17C-42A8-838D-114B11462B83}"/>
              </a:ext>
            </a:extLst>
          </p:cNvPr>
          <p:cNvPicPr>
            <a:picLocks noChangeAspect="1"/>
          </p:cNvPicPr>
          <p:nvPr/>
        </p:nvPicPr>
        <p:blipFill>
          <a:blip r:embed="rId2"/>
          <a:stretch>
            <a:fillRect/>
          </a:stretch>
        </p:blipFill>
        <p:spPr>
          <a:xfrm>
            <a:off x="319087" y="2192151"/>
            <a:ext cx="11871325" cy="2330823"/>
          </a:xfrm>
          <a:prstGeom prst="rect">
            <a:avLst/>
          </a:prstGeom>
        </p:spPr>
      </p:pic>
      <p:sp>
        <p:nvSpPr>
          <p:cNvPr id="6" name="TextBox 5">
            <a:extLst>
              <a:ext uri="{FF2B5EF4-FFF2-40B4-BE49-F238E27FC236}">
                <a16:creationId xmlns:a16="http://schemas.microsoft.com/office/drawing/2014/main" id="{94BD0509-3945-40B8-9953-743FB209BA29}"/>
              </a:ext>
            </a:extLst>
          </p:cNvPr>
          <p:cNvSpPr txBox="1"/>
          <p:nvPr/>
        </p:nvSpPr>
        <p:spPr>
          <a:xfrm>
            <a:off x="1041400" y="4660900"/>
            <a:ext cx="950595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For CCAFS SLC 40, the higher the payload, the better the success rate. </a:t>
            </a:r>
          </a:p>
          <a:p>
            <a:r>
              <a:rPr lang="en-US" dirty="0">
                <a:ea typeface="+mn-lt"/>
                <a:cs typeface="+mn-lt"/>
              </a:rPr>
              <a:t>For KSC LC39A, the opposite seems to be correct.      </a:t>
            </a:r>
            <a:endParaRPr lang="en-US" dirty="0"/>
          </a:p>
          <a:p>
            <a:pPr algn="l"/>
            <a:endParaRPr lang="en-US" dirty="0"/>
          </a:p>
        </p:txBody>
      </p:sp>
    </p:spTree>
    <p:extLst>
      <p:ext uri="{BB962C8B-B14F-4D97-AF65-F5344CB8AC3E}">
        <p14:creationId xmlns:p14="http://schemas.microsoft.com/office/powerpoint/2010/main" val="2881472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376D9-FE31-4D65-A540-734A13E79AB0}"/>
              </a:ext>
            </a:extLst>
          </p:cNvPr>
          <p:cNvSpPr>
            <a:spLocks noGrp="1"/>
          </p:cNvSpPr>
          <p:nvPr>
            <p:ph type="title"/>
          </p:nvPr>
        </p:nvSpPr>
        <p:spPr/>
        <p:txBody>
          <a:bodyPr>
            <a:normAutofit fontScale="90000"/>
          </a:bodyPr>
          <a:lstStyle/>
          <a:p>
            <a:r>
              <a:rPr lang="en-US" dirty="0">
                <a:latin typeface="IBM Plex Mono SemiBold"/>
              </a:rPr>
              <a:t>Results:</a:t>
            </a:r>
            <a:br>
              <a:rPr lang="en-US" dirty="0">
                <a:latin typeface="IBM Plex Mono SemiBold"/>
              </a:rPr>
            </a:br>
            <a:r>
              <a:rPr lang="en-US" dirty="0">
                <a:latin typeface="IBM Plex Mono SemiBold"/>
              </a:rPr>
              <a:t>Payload vs. Launch site scatter chart </a:t>
            </a:r>
            <a:endParaRPr lang="en-US" dirty="0"/>
          </a:p>
        </p:txBody>
      </p:sp>
      <p:pic>
        <p:nvPicPr>
          <p:cNvPr id="5" name="Picture 5" descr="Chart, scatter chart&#10;&#10;Description automatically generated">
            <a:extLst>
              <a:ext uri="{FF2B5EF4-FFF2-40B4-BE49-F238E27FC236}">
                <a16:creationId xmlns:a16="http://schemas.microsoft.com/office/drawing/2014/main" id="{D39E6CD8-B028-480B-BF8C-27B73D0D6653}"/>
              </a:ext>
            </a:extLst>
          </p:cNvPr>
          <p:cNvPicPr>
            <a:picLocks noChangeAspect="1"/>
          </p:cNvPicPr>
          <p:nvPr/>
        </p:nvPicPr>
        <p:blipFill>
          <a:blip r:embed="rId2"/>
          <a:stretch>
            <a:fillRect/>
          </a:stretch>
        </p:blipFill>
        <p:spPr>
          <a:xfrm>
            <a:off x="708025" y="2488084"/>
            <a:ext cx="10815637" cy="1992959"/>
          </a:xfrm>
          <a:prstGeom prst="rect">
            <a:avLst/>
          </a:prstGeom>
        </p:spPr>
      </p:pic>
    </p:spTree>
    <p:extLst>
      <p:ext uri="{BB962C8B-B14F-4D97-AF65-F5344CB8AC3E}">
        <p14:creationId xmlns:p14="http://schemas.microsoft.com/office/powerpoint/2010/main" val="3154624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45EB0-DA08-4D40-B34F-85A570B90C39}"/>
              </a:ext>
            </a:extLst>
          </p:cNvPr>
          <p:cNvSpPr>
            <a:spLocks noGrp="1"/>
          </p:cNvSpPr>
          <p:nvPr>
            <p:ph type="title"/>
          </p:nvPr>
        </p:nvSpPr>
        <p:spPr/>
        <p:txBody>
          <a:bodyPr/>
          <a:lstStyle/>
          <a:p>
            <a:r>
              <a:rPr lang="en-US" dirty="0">
                <a:latin typeface="IBM Plex Mono SemiBold"/>
              </a:rPr>
              <a:t>Results: Success rate vs. Orbit type bar chart</a:t>
            </a:r>
          </a:p>
        </p:txBody>
      </p:sp>
      <p:pic>
        <p:nvPicPr>
          <p:cNvPr id="5" name="Picture 5" descr="Chart, bar chart&#10;&#10;Description automatically generated">
            <a:extLst>
              <a:ext uri="{FF2B5EF4-FFF2-40B4-BE49-F238E27FC236}">
                <a16:creationId xmlns:a16="http://schemas.microsoft.com/office/drawing/2014/main" id="{616E1814-317A-4639-B99F-752014D3D3DE}"/>
              </a:ext>
            </a:extLst>
          </p:cNvPr>
          <p:cNvPicPr>
            <a:picLocks noChangeAspect="1"/>
          </p:cNvPicPr>
          <p:nvPr/>
        </p:nvPicPr>
        <p:blipFill>
          <a:blip r:embed="rId2"/>
          <a:stretch>
            <a:fillRect/>
          </a:stretch>
        </p:blipFill>
        <p:spPr>
          <a:xfrm>
            <a:off x="263525" y="2048675"/>
            <a:ext cx="6473825" cy="3816337"/>
          </a:xfrm>
          <a:prstGeom prst="rect">
            <a:avLst/>
          </a:prstGeom>
        </p:spPr>
      </p:pic>
      <p:sp>
        <p:nvSpPr>
          <p:cNvPr id="6" name="TextBox 5">
            <a:extLst>
              <a:ext uri="{FF2B5EF4-FFF2-40B4-BE49-F238E27FC236}">
                <a16:creationId xmlns:a16="http://schemas.microsoft.com/office/drawing/2014/main" id="{C51935DE-28AA-44E4-8AE1-22D47E3034B7}"/>
              </a:ext>
            </a:extLst>
          </p:cNvPr>
          <p:cNvSpPr txBox="1"/>
          <p:nvPr/>
        </p:nvSpPr>
        <p:spPr>
          <a:xfrm>
            <a:off x="6740525" y="2263775"/>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ESL1, GEO, HEO, SSO have not failed. </a:t>
            </a:r>
          </a:p>
          <a:p>
            <a:endParaRPr lang="en-US" dirty="0"/>
          </a:p>
          <a:p>
            <a:endParaRPr lang="en-US" dirty="0"/>
          </a:p>
        </p:txBody>
      </p:sp>
    </p:spTree>
    <p:extLst>
      <p:ext uri="{BB962C8B-B14F-4D97-AF65-F5344CB8AC3E}">
        <p14:creationId xmlns:p14="http://schemas.microsoft.com/office/powerpoint/2010/main" val="599222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B8F42-FB62-4942-AD3B-EAEE8575E5CC}"/>
              </a:ext>
            </a:extLst>
          </p:cNvPr>
          <p:cNvSpPr>
            <a:spLocks noGrp="1"/>
          </p:cNvSpPr>
          <p:nvPr>
            <p:ph type="title"/>
          </p:nvPr>
        </p:nvSpPr>
        <p:spPr/>
        <p:txBody>
          <a:bodyPr>
            <a:normAutofit/>
          </a:bodyPr>
          <a:lstStyle/>
          <a:p>
            <a:r>
              <a:rPr lang="en-US" dirty="0">
                <a:latin typeface="IBM Plex Mono SemiBold"/>
              </a:rPr>
              <a:t>Results: Flight Number vs. Orbit type scatter chart </a:t>
            </a:r>
          </a:p>
        </p:txBody>
      </p:sp>
      <p:pic>
        <p:nvPicPr>
          <p:cNvPr id="5" name="Picture 5" descr="Chart, scatter chart&#10;&#10;Description automatically generated">
            <a:extLst>
              <a:ext uri="{FF2B5EF4-FFF2-40B4-BE49-F238E27FC236}">
                <a16:creationId xmlns:a16="http://schemas.microsoft.com/office/drawing/2014/main" id="{7599C59A-65C0-400D-806F-FA306372D093}"/>
              </a:ext>
            </a:extLst>
          </p:cNvPr>
          <p:cNvPicPr>
            <a:picLocks noChangeAspect="1"/>
          </p:cNvPicPr>
          <p:nvPr/>
        </p:nvPicPr>
        <p:blipFill>
          <a:blip r:embed="rId2"/>
          <a:stretch>
            <a:fillRect/>
          </a:stretch>
        </p:blipFill>
        <p:spPr>
          <a:xfrm>
            <a:off x="215900" y="2022190"/>
            <a:ext cx="11315700" cy="2813621"/>
          </a:xfrm>
          <a:prstGeom prst="rect">
            <a:avLst/>
          </a:prstGeom>
        </p:spPr>
      </p:pic>
    </p:spTree>
    <p:extLst>
      <p:ext uri="{BB962C8B-B14F-4D97-AF65-F5344CB8AC3E}">
        <p14:creationId xmlns:p14="http://schemas.microsoft.com/office/powerpoint/2010/main" val="319942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D9F98-9236-4CCF-B69C-83A56ACF513B}"/>
              </a:ext>
            </a:extLst>
          </p:cNvPr>
          <p:cNvSpPr>
            <a:spLocks noGrp="1"/>
          </p:cNvSpPr>
          <p:nvPr>
            <p:ph type="title"/>
          </p:nvPr>
        </p:nvSpPr>
        <p:spPr/>
        <p:txBody>
          <a:bodyPr/>
          <a:lstStyle/>
          <a:p>
            <a:r>
              <a:rPr lang="en-US" dirty="0">
                <a:latin typeface="IBM Plex Mono SemiBold"/>
              </a:rPr>
              <a:t>Results: Payload vs. Orbit type scatter chart </a:t>
            </a:r>
          </a:p>
        </p:txBody>
      </p:sp>
      <p:pic>
        <p:nvPicPr>
          <p:cNvPr id="5" name="Picture 5" descr="Chart, scatter chart&#10;&#10;Description automatically generated">
            <a:extLst>
              <a:ext uri="{FF2B5EF4-FFF2-40B4-BE49-F238E27FC236}">
                <a16:creationId xmlns:a16="http://schemas.microsoft.com/office/drawing/2014/main" id="{210B3864-CF26-4934-8073-631C40EF5402}"/>
              </a:ext>
            </a:extLst>
          </p:cNvPr>
          <p:cNvPicPr>
            <a:picLocks noChangeAspect="1"/>
          </p:cNvPicPr>
          <p:nvPr/>
        </p:nvPicPr>
        <p:blipFill>
          <a:blip r:embed="rId2"/>
          <a:stretch>
            <a:fillRect/>
          </a:stretch>
        </p:blipFill>
        <p:spPr>
          <a:xfrm>
            <a:off x="390525" y="2310084"/>
            <a:ext cx="10569575" cy="2015581"/>
          </a:xfrm>
          <a:prstGeom prst="rect">
            <a:avLst/>
          </a:prstGeom>
        </p:spPr>
      </p:pic>
    </p:spTree>
    <p:extLst>
      <p:ext uri="{BB962C8B-B14F-4D97-AF65-F5344CB8AC3E}">
        <p14:creationId xmlns:p14="http://schemas.microsoft.com/office/powerpoint/2010/main" val="1138797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3695-3190-4A1F-B9E2-19366D6674C6}"/>
              </a:ext>
            </a:extLst>
          </p:cNvPr>
          <p:cNvSpPr>
            <a:spLocks noGrp="1"/>
          </p:cNvSpPr>
          <p:nvPr>
            <p:ph type="title"/>
          </p:nvPr>
        </p:nvSpPr>
        <p:spPr/>
        <p:txBody>
          <a:bodyPr/>
          <a:lstStyle/>
          <a:p>
            <a:r>
              <a:rPr lang="en-US" dirty="0">
                <a:latin typeface="IBM Plex Mono SemiBold"/>
              </a:rPr>
              <a:t>Results: Launch success yearly trend line</a:t>
            </a:r>
          </a:p>
        </p:txBody>
      </p:sp>
      <p:pic>
        <p:nvPicPr>
          <p:cNvPr id="5" name="Picture 5" descr="A picture containing chart&#10;&#10;Description automatically generated">
            <a:extLst>
              <a:ext uri="{FF2B5EF4-FFF2-40B4-BE49-F238E27FC236}">
                <a16:creationId xmlns:a16="http://schemas.microsoft.com/office/drawing/2014/main" id="{697DCEBE-0037-425C-9707-7C5B31405FE5}"/>
              </a:ext>
            </a:extLst>
          </p:cNvPr>
          <p:cNvPicPr>
            <a:picLocks noChangeAspect="1"/>
          </p:cNvPicPr>
          <p:nvPr/>
        </p:nvPicPr>
        <p:blipFill>
          <a:blip r:embed="rId2"/>
          <a:stretch>
            <a:fillRect/>
          </a:stretch>
        </p:blipFill>
        <p:spPr>
          <a:xfrm>
            <a:off x="2501900" y="1875095"/>
            <a:ext cx="6330950" cy="3726935"/>
          </a:xfrm>
          <a:prstGeom prst="rect">
            <a:avLst/>
          </a:prstGeom>
        </p:spPr>
      </p:pic>
    </p:spTree>
    <p:extLst>
      <p:ext uri="{BB962C8B-B14F-4D97-AF65-F5344CB8AC3E}">
        <p14:creationId xmlns:p14="http://schemas.microsoft.com/office/powerpoint/2010/main" val="834492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7D4CF-0434-43C7-8569-E2DD3B69742A}"/>
              </a:ext>
            </a:extLst>
          </p:cNvPr>
          <p:cNvSpPr>
            <a:spLocks noGrp="1"/>
          </p:cNvSpPr>
          <p:nvPr>
            <p:ph type="title"/>
          </p:nvPr>
        </p:nvSpPr>
        <p:spPr>
          <a:xfrm>
            <a:off x="2933700" y="2762250"/>
            <a:ext cx="10515600" cy="1325563"/>
          </a:xfrm>
        </p:spPr>
        <p:txBody>
          <a:bodyPr/>
          <a:lstStyle/>
          <a:p>
            <a:r>
              <a:rPr lang="en-US" dirty="0">
                <a:latin typeface="IBM Plex Mono SemiBold"/>
              </a:rPr>
              <a:t>Results: EDA with SQL</a:t>
            </a:r>
          </a:p>
          <a:p>
            <a:endParaRPr lang="en-US" dirty="0"/>
          </a:p>
        </p:txBody>
      </p:sp>
    </p:spTree>
    <p:extLst>
      <p:ext uri="{BB962C8B-B14F-4D97-AF65-F5344CB8AC3E}">
        <p14:creationId xmlns:p14="http://schemas.microsoft.com/office/powerpoint/2010/main" val="1626629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5E964-B4C0-4F1F-9AF9-914AE4B0B680}"/>
              </a:ext>
            </a:extLst>
          </p:cNvPr>
          <p:cNvSpPr>
            <a:spLocks noGrp="1"/>
          </p:cNvSpPr>
          <p:nvPr>
            <p:ph type="title"/>
          </p:nvPr>
        </p:nvSpPr>
        <p:spPr/>
        <p:txBody>
          <a:bodyPr>
            <a:normAutofit fontScale="90000"/>
          </a:bodyPr>
          <a:lstStyle/>
          <a:p>
            <a:r>
              <a:rPr lang="en-US" dirty="0">
                <a:latin typeface="IBM Plex Mono SemiBold"/>
              </a:rPr>
              <a:t>Results: All launch site names: Find the names of the unique sites </a:t>
            </a:r>
            <a:endParaRPr lang="en-US"/>
          </a:p>
        </p:txBody>
      </p:sp>
      <p:pic>
        <p:nvPicPr>
          <p:cNvPr id="5" name="Picture 5" descr="Graphical user interface, text, application&#10;&#10;Description automatically generated">
            <a:extLst>
              <a:ext uri="{FF2B5EF4-FFF2-40B4-BE49-F238E27FC236}">
                <a16:creationId xmlns:a16="http://schemas.microsoft.com/office/drawing/2014/main" id="{8FA37675-3849-490A-AC9B-7B3662D01ABA}"/>
              </a:ext>
            </a:extLst>
          </p:cNvPr>
          <p:cNvPicPr>
            <a:picLocks noChangeAspect="1"/>
          </p:cNvPicPr>
          <p:nvPr/>
        </p:nvPicPr>
        <p:blipFill>
          <a:blip r:embed="rId2"/>
          <a:stretch>
            <a:fillRect/>
          </a:stretch>
        </p:blipFill>
        <p:spPr>
          <a:xfrm>
            <a:off x="2819400" y="2539168"/>
            <a:ext cx="4830762" cy="2795664"/>
          </a:xfrm>
          <a:prstGeom prst="rect">
            <a:avLst/>
          </a:prstGeom>
        </p:spPr>
      </p:pic>
    </p:spTree>
    <p:extLst>
      <p:ext uri="{BB962C8B-B14F-4D97-AF65-F5344CB8AC3E}">
        <p14:creationId xmlns:p14="http://schemas.microsoft.com/office/powerpoint/2010/main" val="25886434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5E56E-5193-4DE1-915F-5CB2C5285EFF}"/>
              </a:ext>
            </a:extLst>
          </p:cNvPr>
          <p:cNvSpPr>
            <a:spLocks noGrp="1"/>
          </p:cNvSpPr>
          <p:nvPr>
            <p:ph type="title"/>
          </p:nvPr>
        </p:nvSpPr>
        <p:spPr/>
        <p:txBody>
          <a:bodyPr>
            <a:normAutofit/>
          </a:bodyPr>
          <a:lstStyle/>
          <a:p>
            <a:r>
              <a:rPr lang="en-US" dirty="0">
                <a:latin typeface="IBM Plex Mono SemiBold"/>
              </a:rPr>
              <a:t> Results: Launch site names begin with `CCA`</a:t>
            </a:r>
            <a:endParaRPr lang="en-US" dirty="0"/>
          </a:p>
        </p:txBody>
      </p:sp>
      <p:pic>
        <p:nvPicPr>
          <p:cNvPr id="5" name="Picture 5" descr="Table&#10;&#10;Description automatically generated">
            <a:extLst>
              <a:ext uri="{FF2B5EF4-FFF2-40B4-BE49-F238E27FC236}">
                <a16:creationId xmlns:a16="http://schemas.microsoft.com/office/drawing/2014/main" id="{917EE4CE-0E84-4086-B6B9-2BC7A1604B1C}"/>
              </a:ext>
            </a:extLst>
          </p:cNvPr>
          <p:cNvPicPr>
            <a:picLocks noChangeAspect="1"/>
          </p:cNvPicPr>
          <p:nvPr/>
        </p:nvPicPr>
        <p:blipFill>
          <a:blip r:embed="rId2"/>
          <a:stretch>
            <a:fillRect/>
          </a:stretch>
        </p:blipFill>
        <p:spPr>
          <a:xfrm>
            <a:off x="342900" y="2566161"/>
            <a:ext cx="11680824" cy="2630552"/>
          </a:xfrm>
          <a:prstGeom prst="rect">
            <a:avLst/>
          </a:prstGeom>
        </p:spPr>
      </p:pic>
    </p:spTree>
    <p:extLst>
      <p:ext uri="{BB962C8B-B14F-4D97-AF65-F5344CB8AC3E}">
        <p14:creationId xmlns:p14="http://schemas.microsoft.com/office/powerpoint/2010/main" val="1497927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11308309" cy="1325563"/>
          </a:xfrm>
        </p:spPr>
        <p:txBody>
          <a:bodyPr anchor="ctr">
            <a:normAutofit/>
          </a:bodyPr>
          <a:lstStyle/>
          <a:p>
            <a:r>
              <a:rPr lang="en-US" dirty="0">
                <a:latin typeface="IBM Plex Mono SemiBold"/>
              </a:rPr>
              <a:t>EXECUTIVE SUMMARY (Abstract)</a:t>
            </a:r>
            <a:endParaRPr lang="en-US" dirty="0"/>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825624"/>
            <a:ext cx="7068725" cy="4465447"/>
          </a:xfrm>
        </p:spPr>
        <p:txBody>
          <a:bodyPr vert="horz" lIns="91440" tIns="45720" rIns="91440" bIns="45720" rtlCol="0" anchor="t">
            <a:normAutofit/>
          </a:bodyPr>
          <a:lstStyle/>
          <a:p>
            <a:r>
              <a:rPr lang="en-US" sz="2200" dirty="0">
                <a:latin typeface="IBM Plex Mono Text"/>
              </a:rPr>
              <a:t>The task is to predict if Falcon 9 first stage lands successfully. </a:t>
            </a:r>
          </a:p>
          <a:p>
            <a:r>
              <a:rPr lang="en-US" sz="2200" dirty="0">
                <a:latin typeface="IBM Plex Mono Text"/>
              </a:rPr>
              <a:t>What we do</a:t>
            </a:r>
            <a:endParaRPr lang="en-US" sz="2200"/>
          </a:p>
          <a:p>
            <a:pPr lvl="1"/>
            <a:r>
              <a:rPr lang="en-US" sz="1800" dirty="0">
                <a:latin typeface="IBM Plex Mono Text"/>
              </a:rPr>
              <a:t>Collect data from the wiki page of </a:t>
            </a:r>
            <a:r>
              <a:rPr lang="en-US" sz="1800" dirty="0" err="1">
                <a:latin typeface="IBM Plex Mono Text"/>
              </a:rPr>
              <a:t>SpacX</a:t>
            </a:r>
            <a:endParaRPr lang="en-US" sz="1800" dirty="0" err="1"/>
          </a:p>
          <a:p>
            <a:pPr lvl="1"/>
            <a:r>
              <a:rPr lang="en-US" sz="1800" dirty="0">
                <a:latin typeface="IBM Plex Mono Text"/>
              </a:rPr>
              <a:t>Conduct EDA on the data to predict some trend</a:t>
            </a:r>
            <a:endParaRPr lang="en-US" sz="1800" dirty="0"/>
          </a:p>
          <a:p>
            <a:pPr lvl="1"/>
            <a:r>
              <a:rPr lang="en-US" sz="1800" dirty="0">
                <a:latin typeface="IBM Plex Mono Text"/>
              </a:rPr>
              <a:t>Train machine learning models (support vector machines (SVM), </a:t>
            </a:r>
            <a:r>
              <a:rPr lang="en-US" sz="1800" dirty="0" err="1">
                <a:latin typeface="IBM Plex Mono Text"/>
              </a:rPr>
              <a:t>LogisticRegression</a:t>
            </a:r>
            <a:r>
              <a:rPr lang="en-US" sz="1800" dirty="0">
                <a:latin typeface="IBM Plex Mono Text"/>
              </a:rPr>
              <a:t>, and </a:t>
            </a:r>
            <a:r>
              <a:rPr lang="en-US" sz="1800" dirty="0" err="1">
                <a:latin typeface="IBM Plex Mono Text"/>
              </a:rPr>
              <a:t>Decsision</a:t>
            </a:r>
            <a:r>
              <a:rPr lang="en-US" sz="1800" dirty="0">
                <a:latin typeface="IBM Plex Mono Text"/>
              </a:rPr>
              <a:t> Tree). </a:t>
            </a:r>
            <a:endParaRPr lang="en-US" sz="1800" dirty="0"/>
          </a:p>
          <a:p>
            <a:r>
              <a:rPr lang="en-US" sz="2200" dirty="0">
                <a:latin typeface="IBM Plex Mono Text"/>
              </a:rPr>
              <a:t>Findings</a:t>
            </a:r>
            <a:endParaRPr lang="en-US" sz="2200"/>
          </a:p>
          <a:p>
            <a:pPr lvl="1"/>
            <a:r>
              <a:rPr lang="en-US" sz="2200" dirty="0">
                <a:latin typeface="IBM Plex Mono Text"/>
              </a:rPr>
              <a:t>The sucess rate since 2013 kept increasing till 2020</a:t>
            </a:r>
          </a:p>
          <a:p>
            <a:pPr lvl="1"/>
            <a:r>
              <a:rPr lang="en-US" sz="2200" dirty="0">
                <a:latin typeface="IBM Plex Mono Text"/>
              </a:rPr>
              <a:t>Different orbits have different success rates.</a:t>
            </a:r>
          </a:p>
          <a:p>
            <a:pPr lvl="1"/>
            <a:r>
              <a:rPr lang="en-US" sz="2200" dirty="0" err="1">
                <a:latin typeface="IBM Plex Mono Text"/>
              </a:rPr>
              <a:t>DecisionTree</a:t>
            </a:r>
            <a:r>
              <a:rPr lang="en-US" sz="2200" dirty="0">
                <a:latin typeface="IBM Plex Mono Text"/>
              </a:rPr>
              <a:t> achieves 90% accuracy and outperforms the other examined ML model. </a:t>
            </a:r>
            <a:endParaRPr lang="en-US" sz="2200"/>
          </a:p>
          <a:p>
            <a:pPr lvl="1"/>
            <a:endParaRPr lang="en-US" sz="2200" dirty="0"/>
          </a:p>
        </p:txBody>
      </p:sp>
      <p:pic>
        <p:nvPicPr>
          <p:cNvPr id="5" name="Picture 4">
            <a:extLst>
              <a:ext uri="{FF2B5EF4-FFF2-40B4-BE49-F238E27FC236}">
                <a16:creationId xmlns:a16="http://schemas.microsoft.com/office/drawing/2014/main" id="{65078B9B-93A7-4517-9E78-2F5C028F2238}"/>
              </a:ext>
            </a:extLst>
          </p:cNvPr>
          <p:cNvPicPr>
            <a:picLocks noChangeAspect="1"/>
          </p:cNvPicPr>
          <p:nvPr/>
        </p:nvPicPr>
        <p:blipFill>
          <a:blip r:embed="rId3"/>
          <a:stretch>
            <a:fillRect/>
          </a:stretch>
        </p:blipFill>
        <p:spPr>
          <a:xfrm>
            <a:off x="1090494" y="2302762"/>
            <a:ext cx="3194581" cy="3194581"/>
          </a:xfrm>
          <a:prstGeom prst="rect">
            <a:avLst/>
          </a:prstGeom>
        </p:spPr>
      </p:pic>
    </p:spTree>
    <p:extLst>
      <p:ext uri="{BB962C8B-B14F-4D97-AF65-F5344CB8AC3E}">
        <p14:creationId xmlns:p14="http://schemas.microsoft.com/office/powerpoint/2010/main" val="3083623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CCB41-3B88-44BF-95AE-B879BF39A82A}"/>
              </a:ext>
            </a:extLst>
          </p:cNvPr>
          <p:cNvSpPr>
            <a:spLocks noGrp="1"/>
          </p:cNvSpPr>
          <p:nvPr>
            <p:ph type="title"/>
          </p:nvPr>
        </p:nvSpPr>
        <p:spPr/>
        <p:txBody>
          <a:bodyPr>
            <a:normAutofit fontScale="90000"/>
          </a:bodyPr>
          <a:lstStyle/>
          <a:p>
            <a:r>
              <a:rPr lang="en-US" dirty="0">
                <a:latin typeface="IBM Plex Mono SemiBold"/>
              </a:rPr>
              <a:t>Results: Total payload mass: Calculate the total payload carried by booster from NASA </a:t>
            </a:r>
            <a:endParaRPr lang="en-US"/>
          </a:p>
        </p:txBody>
      </p:sp>
      <p:pic>
        <p:nvPicPr>
          <p:cNvPr id="5" name="Picture 5" descr="Graphical user interface, application&#10;&#10;Description automatically generated">
            <a:extLst>
              <a:ext uri="{FF2B5EF4-FFF2-40B4-BE49-F238E27FC236}">
                <a16:creationId xmlns:a16="http://schemas.microsoft.com/office/drawing/2014/main" id="{F36DB567-4582-440B-8094-BEBCC99EC907}"/>
              </a:ext>
            </a:extLst>
          </p:cNvPr>
          <p:cNvPicPr>
            <a:picLocks noChangeAspect="1"/>
          </p:cNvPicPr>
          <p:nvPr/>
        </p:nvPicPr>
        <p:blipFill>
          <a:blip r:embed="rId2"/>
          <a:stretch>
            <a:fillRect/>
          </a:stretch>
        </p:blipFill>
        <p:spPr>
          <a:xfrm>
            <a:off x="2755900" y="2278548"/>
            <a:ext cx="5124450" cy="2221528"/>
          </a:xfrm>
          <a:prstGeom prst="rect">
            <a:avLst/>
          </a:prstGeom>
        </p:spPr>
      </p:pic>
    </p:spTree>
    <p:extLst>
      <p:ext uri="{BB962C8B-B14F-4D97-AF65-F5344CB8AC3E}">
        <p14:creationId xmlns:p14="http://schemas.microsoft.com/office/powerpoint/2010/main" val="3334338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C7225-E515-489F-A319-B4E04A7E401D}"/>
              </a:ext>
            </a:extLst>
          </p:cNvPr>
          <p:cNvSpPr>
            <a:spLocks noGrp="1"/>
          </p:cNvSpPr>
          <p:nvPr>
            <p:ph type="title"/>
          </p:nvPr>
        </p:nvSpPr>
        <p:spPr/>
        <p:txBody>
          <a:bodyPr>
            <a:normAutofit/>
          </a:bodyPr>
          <a:lstStyle/>
          <a:p>
            <a:r>
              <a:rPr lang="en-US" dirty="0">
                <a:latin typeface="IBM Plex Mono SemiBold"/>
              </a:rPr>
              <a:t>Results: Average payload mass by F9 v1.1  </a:t>
            </a:r>
            <a:endParaRPr lang="en-US" dirty="0"/>
          </a:p>
        </p:txBody>
      </p:sp>
      <p:pic>
        <p:nvPicPr>
          <p:cNvPr id="5" name="Picture 5" descr="Graphical user interface, application&#10;&#10;Description automatically generated">
            <a:extLst>
              <a:ext uri="{FF2B5EF4-FFF2-40B4-BE49-F238E27FC236}">
                <a16:creationId xmlns:a16="http://schemas.microsoft.com/office/drawing/2014/main" id="{0FD2386A-63C5-4048-A183-38A84CBD158B}"/>
              </a:ext>
            </a:extLst>
          </p:cNvPr>
          <p:cNvPicPr>
            <a:picLocks noChangeAspect="1"/>
          </p:cNvPicPr>
          <p:nvPr/>
        </p:nvPicPr>
        <p:blipFill>
          <a:blip r:embed="rId2"/>
          <a:stretch>
            <a:fillRect/>
          </a:stretch>
        </p:blipFill>
        <p:spPr>
          <a:xfrm>
            <a:off x="2708275" y="2601686"/>
            <a:ext cx="4902200" cy="2043566"/>
          </a:xfrm>
          <a:prstGeom prst="rect">
            <a:avLst/>
          </a:prstGeom>
        </p:spPr>
      </p:pic>
    </p:spTree>
    <p:extLst>
      <p:ext uri="{BB962C8B-B14F-4D97-AF65-F5344CB8AC3E}">
        <p14:creationId xmlns:p14="http://schemas.microsoft.com/office/powerpoint/2010/main" val="2807364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D8D-A91A-4379-81DA-97603DC4EFDB}"/>
              </a:ext>
            </a:extLst>
          </p:cNvPr>
          <p:cNvSpPr>
            <a:spLocks noGrp="1"/>
          </p:cNvSpPr>
          <p:nvPr>
            <p:ph type="title"/>
          </p:nvPr>
        </p:nvSpPr>
        <p:spPr/>
        <p:txBody>
          <a:bodyPr>
            <a:normAutofit/>
          </a:bodyPr>
          <a:lstStyle/>
          <a:p>
            <a:r>
              <a:rPr lang="en-US" dirty="0">
                <a:latin typeface="IBM Plex Mono SemiBold"/>
              </a:rPr>
              <a:t>Results: First successful ground landing date</a:t>
            </a:r>
            <a:endParaRPr lang="en-US" dirty="0"/>
          </a:p>
        </p:txBody>
      </p:sp>
      <p:pic>
        <p:nvPicPr>
          <p:cNvPr id="5" name="Picture 5" descr="Graphical user interface, text, application, chat or text message&#10;&#10;Description automatically generated">
            <a:extLst>
              <a:ext uri="{FF2B5EF4-FFF2-40B4-BE49-F238E27FC236}">
                <a16:creationId xmlns:a16="http://schemas.microsoft.com/office/drawing/2014/main" id="{0503DEFB-22A6-47D7-B218-9BC4936F57DB}"/>
              </a:ext>
            </a:extLst>
          </p:cNvPr>
          <p:cNvPicPr>
            <a:picLocks noChangeAspect="1"/>
          </p:cNvPicPr>
          <p:nvPr/>
        </p:nvPicPr>
        <p:blipFill>
          <a:blip r:embed="rId2"/>
          <a:stretch>
            <a:fillRect/>
          </a:stretch>
        </p:blipFill>
        <p:spPr>
          <a:xfrm>
            <a:off x="2168525" y="2663283"/>
            <a:ext cx="8291512" cy="2309309"/>
          </a:xfrm>
          <a:prstGeom prst="rect">
            <a:avLst/>
          </a:prstGeom>
        </p:spPr>
      </p:pic>
    </p:spTree>
    <p:extLst>
      <p:ext uri="{BB962C8B-B14F-4D97-AF65-F5344CB8AC3E}">
        <p14:creationId xmlns:p14="http://schemas.microsoft.com/office/powerpoint/2010/main" val="2679913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74E7A-BDB0-4519-9ACA-54364CD9192E}"/>
              </a:ext>
            </a:extLst>
          </p:cNvPr>
          <p:cNvSpPr>
            <a:spLocks noGrp="1"/>
          </p:cNvSpPr>
          <p:nvPr>
            <p:ph type="title"/>
          </p:nvPr>
        </p:nvSpPr>
        <p:spPr/>
        <p:txBody>
          <a:bodyPr>
            <a:normAutofit fontScale="90000"/>
          </a:bodyPr>
          <a:lstStyle/>
          <a:p>
            <a:r>
              <a:rPr lang="en-US" dirty="0">
                <a:latin typeface="IBM Plex Mono SemiBold"/>
              </a:rPr>
              <a:t>Results: Successful drone ship landing with payload between 4000 and 6000</a:t>
            </a:r>
            <a:endParaRPr lang="en-US" dirty="0"/>
          </a:p>
        </p:txBody>
      </p:sp>
      <p:pic>
        <p:nvPicPr>
          <p:cNvPr id="5" name="Picture 5" descr="Graphical user interface, text, application, chat or text message&#10;&#10;Description automatically generated">
            <a:extLst>
              <a:ext uri="{FF2B5EF4-FFF2-40B4-BE49-F238E27FC236}">
                <a16:creationId xmlns:a16="http://schemas.microsoft.com/office/drawing/2014/main" id="{491135CE-E1A6-490F-853C-87CC37A32228}"/>
              </a:ext>
            </a:extLst>
          </p:cNvPr>
          <p:cNvPicPr>
            <a:picLocks noChangeAspect="1"/>
          </p:cNvPicPr>
          <p:nvPr/>
        </p:nvPicPr>
        <p:blipFill>
          <a:blip r:embed="rId2"/>
          <a:stretch>
            <a:fillRect/>
          </a:stretch>
        </p:blipFill>
        <p:spPr>
          <a:xfrm>
            <a:off x="1851025" y="3127740"/>
            <a:ext cx="7378700" cy="1348645"/>
          </a:xfrm>
          <a:prstGeom prst="rect">
            <a:avLst/>
          </a:prstGeom>
        </p:spPr>
      </p:pic>
    </p:spTree>
    <p:extLst>
      <p:ext uri="{BB962C8B-B14F-4D97-AF65-F5344CB8AC3E}">
        <p14:creationId xmlns:p14="http://schemas.microsoft.com/office/powerpoint/2010/main" val="1822457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227D7-8D2E-4A80-B363-2E4F789F90D0}"/>
              </a:ext>
            </a:extLst>
          </p:cNvPr>
          <p:cNvSpPr>
            <a:spLocks noGrp="1"/>
          </p:cNvSpPr>
          <p:nvPr>
            <p:ph type="title"/>
          </p:nvPr>
        </p:nvSpPr>
        <p:spPr/>
        <p:txBody>
          <a:bodyPr>
            <a:normAutofit fontScale="90000"/>
          </a:bodyPr>
          <a:lstStyle/>
          <a:p>
            <a:r>
              <a:rPr lang="en-US" dirty="0">
                <a:latin typeface="IBM Plex Mono SemiBold"/>
              </a:rPr>
              <a:t>Results: Total number of successful and failure mission outcomes </a:t>
            </a:r>
            <a:endParaRPr lang="en-US"/>
          </a:p>
        </p:txBody>
      </p:sp>
      <p:pic>
        <p:nvPicPr>
          <p:cNvPr id="5" name="Picture 5" descr="Graphical user interface, diagram, application&#10;&#10;Description automatically generated">
            <a:extLst>
              <a:ext uri="{FF2B5EF4-FFF2-40B4-BE49-F238E27FC236}">
                <a16:creationId xmlns:a16="http://schemas.microsoft.com/office/drawing/2014/main" id="{FD5AE6CA-ABC7-4BD1-97D1-C37701409BF6}"/>
              </a:ext>
            </a:extLst>
          </p:cNvPr>
          <p:cNvPicPr>
            <a:picLocks noChangeAspect="1"/>
          </p:cNvPicPr>
          <p:nvPr/>
        </p:nvPicPr>
        <p:blipFill>
          <a:blip r:embed="rId2"/>
          <a:stretch>
            <a:fillRect/>
          </a:stretch>
        </p:blipFill>
        <p:spPr>
          <a:xfrm>
            <a:off x="3759200" y="1824038"/>
            <a:ext cx="2951163" cy="3424237"/>
          </a:xfrm>
          <a:prstGeom prst="rect">
            <a:avLst/>
          </a:prstGeom>
        </p:spPr>
      </p:pic>
    </p:spTree>
    <p:extLst>
      <p:ext uri="{BB962C8B-B14F-4D97-AF65-F5344CB8AC3E}">
        <p14:creationId xmlns:p14="http://schemas.microsoft.com/office/powerpoint/2010/main" val="817024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AF0F4-74C0-418B-A7F9-38A1A85D9466}"/>
              </a:ext>
            </a:extLst>
          </p:cNvPr>
          <p:cNvSpPr>
            <a:spLocks noGrp="1"/>
          </p:cNvSpPr>
          <p:nvPr>
            <p:ph type="title"/>
          </p:nvPr>
        </p:nvSpPr>
        <p:spPr/>
        <p:txBody>
          <a:bodyPr>
            <a:normAutofit/>
          </a:bodyPr>
          <a:lstStyle/>
          <a:p>
            <a:r>
              <a:rPr lang="en-US" dirty="0">
                <a:latin typeface="IBM Plex Mono SemiBold"/>
              </a:rPr>
              <a:t> Results: Boosters carried maximum payload </a:t>
            </a:r>
            <a:endParaRPr lang="en-US" dirty="0"/>
          </a:p>
        </p:txBody>
      </p:sp>
      <p:pic>
        <p:nvPicPr>
          <p:cNvPr id="5" name="Picture 5" descr="Graphical user interface, text, application&#10;&#10;Description automatically generated">
            <a:extLst>
              <a:ext uri="{FF2B5EF4-FFF2-40B4-BE49-F238E27FC236}">
                <a16:creationId xmlns:a16="http://schemas.microsoft.com/office/drawing/2014/main" id="{D769F170-E76E-4FB4-A588-F484023BFA48}"/>
              </a:ext>
            </a:extLst>
          </p:cNvPr>
          <p:cNvPicPr>
            <a:picLocks noChangeAspect="1"/>
          </p:cNvPicPr>
          <p:nvPr/>
        </p:nvPicPr>
        <p:blipFill>
          <a:blip r:embed="rId2"/>
          <a:stretch>
            <a:fillRect/>
          </a:stretch>
        </p:blipFill>
        <p:spPr>
          <a:xfrm>
            <a:off x="4724400" y="1980344"/>
            <a:ext cx="3584575" cy="3786312"/>
          </a:xfrm>
          <a:prstGeom prst="rect">
            <a:avLst/>
          </a:prstGeom>
        </p:spPr>
      </p:pic>
    </p:spTree>
    <p:extLst>
      <p:ext uri="{BB962C8B-B14F-4D97-AF65-F5344CB8AC3E}">
        <p14:creationId xmlns:p14="http://schemas.microsoft.com/office/powerpoint/2010/main" val="1778382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F46F-E384-414C-92BC-54762292723A}"/>
              </a:ext>
            </a:extLst>
          </p:cNvPr>
          <p:cNvSpPr>
            <a:spLocks noGrp="1"/>
          </p:cNvSpPr>
          <p:nvPr>
            <p:ph type="title"/>
          </p:nvPr>
        </p:nvSpPr>
        <p:spPr/>
        <p:txBody>
          <a:bodyPr>
            <a:normAutofit/>
          </a:bodyPr>
          <a:lstStyle/>
          <a:p>
            <a:r>
              <a:rPr lang="en-US" dirty="0">
                <a:latin typeface="IBM Plex Mono SemiBold"/>
              </a:rPr>
              <a:t>Results: 2015 launch records</a:t>
            </a:r>
            <a:endParaRPr lang="en-US" dirty="0"/>
          </a:p>
        </p:txBody>
      </p:sp>
      <p:pic>
        <p:nvPicPr>
          <p:cNvPr id="5" name="Picture 5" descr="Graphical user interface, text, application&#10;&#10;Description automatically generated">
            <a:extLst>
              <a:ext uri="{FF2B5EF4-FFF2-40B4-BE49-F238E27FC236}">
                <a16:creationId xmlns:a16="http://schemas.microsoft.com/office/drawing/2014/main" id="{395AF5DE-12A0-4881-B41E-AE23B38BE099}"/>
              </a:ext>
            </a:extLst>
          </p:cNvPr>
          <p:cNvPicPr>
            <a:picLocks noChangeAspect="1"/>
          </p:cNvPicPr>
          <p:nvPr/>
        </p:nvPicPr>
        <p:blipFill>
          <a:blip r:embed="rId2"/>
          <a:stretch>
            <a:fillRect/>
          </a:stretch>
        </p:blipFill>
        <p:spPr>
          <a:xfrm>
            <a:off x="3470275" y="2600610"/>
            <a:ext cx="5640387" cy="1767904"/>
          </a:xfrm>
          <a:prstGeom prst="rect">
            <a:avLst/>
          </a:prstGeom>
        </p:spPr>
      </p:pic>
    </p:spTree>
    <p:extLst>
      <p:ext uri="{BB962C8B-B14F-4D97-AF65-F5344CB8AC3E}">
        <p14:creationId xmlns:p14="http://schemas.microsoft.com/office/powerpoint/2010/main" val="41565482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4AD04-813B-4EED-ABBF-89786093F8D3}"/>
              </a:ext>
            </a:extLst>
          </p:cNvPr>
          <p:cNvSpPr>
            <a:spLocks noGrp="1"/>
          </p:cNvSpPr>
          <p:nvPr>
            <p:ph type="title"/>
          </p:nvPr>
        </p:nvSpPr>
        <p:spPr/>
        <p:txBody>
          <a:bodyPr>
            <a:normAutofit/>
          </a:bodyPr>
          <a:lstStyle/>
          <a:p>
            <a:r>
              <a:rPr lang="en-US" dirty="0">
                <a:latin typeface="IBM Plex Mono SemiBold"/>
              </a:rPr>
              <a:t>Results: Rank success count between 2010-06-04 and 2017-03-20</a:t>
            </a:r>
            <a:endParaRPr lang="en-US"/>
          </a:p>
        </p:txBody>
      </p:sp>
      <p:pic>
        <p:nvPicPr>
          <p:cNvPr id="5" name="Picture 5" descr="A picture containing graphical user interface&#10;&#10;Description automatically generated">
            <a:extLst>
              <a:ext uri="{FF2B5EF4-FFF2-40B4-BE49-F238E27FC236}">
                <a16:creationId xmlns:a16="http://schemas.microsoft.com/office/drawing/2014/main" id="{6A6D8FB9-AAF2-43DA-A46F-D45408110997}"/>
              </a:ext>
            </a:extLst>
          </p:cNvPr>
          <p:cNvPicPr>
            <a:picLocks noChangeAspect="1"/>
          </p:cNvPicPr>
          <p:nvPr/>
        </p:nvPicPr>
        <p:blipFill>
          <a:blip r:embed="rId2"/>
          <a:stretch>
            <a:fillRect/>
          </a:stretch>
        </p:blipFill>
        <p:spPr>
          <a:xfrm>
            <a:off x="3105150" y="2104896"/>
            <a:ext cx="4108450" cy="3441957"/>
          </a:xfrm>
          <a:prstGeom prst="rect">
            <a:avLst/>
          </a:prstGeom>
        </p:spPr>
      </p:pic>
    </p:spTree>
    <p:extLst>
      <p:ext uri="{BB962C8B-B14F-4D97-AF65-F5344CB8AC3E}">
        <p14:creationId xmlns:p14="http://schemas.microsoft.com/office/powerpoint/2010/main" val="304332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63DF0-DA2E-40EC-97F2-A8D7C6A5999E}"/>
              </a:ext>
            </a:extLst>
          </p:cNvPr>
          <p:cNvSpPr>
            <a:spLocks noGrp="1"/>
          </p:cNvSpPr>
          <p:nvPr>
            <p:ph type="title"/>
          </p:nvPr>
        </p:nvSpPr>
        <p:spPr>
          <a:xfrm>
            <a:off x="1250950" y="2770188"/>
            <a:ext cx="10515600" cy="1325563"/>
          </a:xfrm>
        </p:spPr>
        <p:txBody>
          <a:bodyPr/>
          <a:lstStyle/>
          <a:p>
            <a:r>
              <a:rPr lang="en-US" dirty="0">
                <a:latin typeface="IBM Plex Mono SemiBold"/>
              </a:rPr>
              <a:t>Results: Interactive visual analytics</a:t>
            </a:r>
            <a:endParaRPr lang="en-US" dirty="0"/>
          </a:p>
        </p:txBody>
      </p:sp>
    </p:spTree>
    <p:extLst>
      <p:ext uri="{BB962C8B-B14F-4D97-AF65-F5344CB8AC3E}">
        <p14:creationId xmlns:p14="http://schemas.microsoft.com/office/powerpoint/2010/main" val="12462305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AAE81-8699-47DB-8373-18709F9BB4AB}"/>
              </a:ext>
            </a:extLst>
          </p:cNvPr>
          <p:cNvSpPr>
            <a:spLocks noGrp="1"/>
          </p:cNvSpPr>
          <p:nvPr>
            <p:ph type="title"/>
          </p:nvPr>
        </p:nvSpPr>
        <p:spPr/>
        <p:txBody>
          <a:bodyPr>
            <a:normAutofit/>
          </a:bodyPr>
          <a:lstStyle/>
          <a:p>
            <a:r>
              <a:rPr lang="en-US" dirty="0">
                <a:latin typeface="IBM Plex Mono SemiBold"/>
              </a:rPr>
              <a:t>Results: Screenshot of all launch sites’ markers on a global map </a:t>
            </a:r>
            <a:endParaRPr lang="en-US"/>
          </a:p>
        </p:txBody>
      </p:sp>
      <p:pic>
        <p:nvPicPr>
          <p:cNvPr id="5" name="Picture 5" descr="Map&#10;&#10;Description automatically generated">
            <a:extLst>
              <a:ext uri="{FF2B5EF4-FFF2-40B4-BE49-F238E27FC236}">
                <a16:creationId xmlns:a16="http://schemas.microsoft.com/office/drawing/2014/main" id="{6FD29B2A-1E5E-4DE7-B12E-399419DDB84B}"/>
              </a:ext>
            </a:extLst>
          </p:cNvPr>
          <p:cNvPicPr>
            <a:picLocks noChangeAspect="1"/>
          </p:cNvPicPr>
          <p:nvPr/>
        </p:nvPicPr>
        <p:blipFill>
          <a:blip r:embed="rId2"/>
          <a:stretch>
            <a:fillRect/>
          </a:stretch>
        </p:blipFill>
        <p:spPr>
          <a:xfrm>
            <a:off x="2819400" y="1925544"/>
            <a:ext cx="6838950" cy="3364099"/>
          </a:xfrm>
          <a:prstGeom prst="rect">
            <a:avLst/>
          </a:prstGeom>
        </p:spPr>
      </p:pic>
    </p:spTree>
    <p:extLst>
      <p:ext uri="{BB962C8B-B14F-4D97-AF65-F5344CB8AC3E}">
        <p14:creationId xmlns:p14="http://schemas.microsoft.com/office/powerpoint/2010/main" val="2464784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r>
              <a:rPr lang="en-US" dirty="0"/>
              <a:t>INTRODUCTION</a:t>
            </a:r>
          </a:p>
        </p:txBody>
      </p:sp>
      <p:pic>
        <p:nvPicPr>
          <p:cNvPr id="4" name="Picture 3">
            <a:extLst>
              <a:ext uri="{FF2B5EF4-FFF2-40B4-BE49-F238E27FC236}">
                <a16:creationId xmlns:a16="http://schemas.microsoft.com/office/drawing/2014/main" id="{EE158731-59BB-48A2-A901-D7C35E91BA10}"/>
              </a:ext>
            </a:extLst>
          </p:cNvPr>
          <p:cNvPicPr>
            <a:picLocks noChangeAspect="1"/>
          </p:cNvPicPr>
          <p:nvPr/>
        </p:nvPicPr>
        <p:blipFill>
          <a:blip r:embed="rId2"/>
          <a:stretch>
            <a:fillRect/>
          </a:stretch>
        </p:blipFill>
        <p:spPr>
          <a:xfrm>
            <a:off x="994347" y="2262036"/>
            <a:ext cx="3054361" cy="3054361"/>
          </a:xfrm>
          <a:prstGeom prst="rect">
            <a:avLst/>
          </a:prstGeom>
        </p:spPr>
      </p:pic>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4285075" y="1825625"/>
            <a:ext cx="7068725"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a:latin typeface="IBM Plex Mono Text"/>
              </a:rPr>
              <a:t>We aim at predicting if the Falcon 9 first stage lands </a:t>
            </a:r>
            <a:r>
              <a:rPr lang="en-US" sz="2200" dirty="0">
                <a:latin typeface="IBM Plex Mono Text"/>
              </a:rPr>
              <a:t>successfully. </a:t>
            </a:r>
            <a:endParaRPr lang="en-US" dirty="0"/>
          </a:p>
          <a:p>
            <a:r>
              <a:rPr lang="en-US" sz="2200" dirty="0">
                <a:latin typeface="IBM Plex Mono Text"/>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t>
            </a:r>
            <a:r>
              <a:rPr lang="en-US" sz="2200">
                <a:latin typeface="IBM Plex Mono Text"/>
              </a:rPr>
              <a:t>a rocket launch. </a:t>
            </a:r>
            <a:endParaRPr lang="en-US" sz="2200"/>
          </a:p>
        </p:txBody>
      </p:sp>
    </p:spTree>
    <p:extLst>
      <p:ext uri="{BB962C8B-B14F-4D97-AF65-F5344CB8AC3E}">
        <p14:creationId xmlns:p14="http://schemas.microsoft.com/office/powerpoint/2010/main" val="710623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8E689-E9C0-43AC-88AF-79DDD745C950}"/>
              </a:ext>
            </a:extLst>
          </p:cNvPr>
          <p:cNvSpPr>
            <a:spLocks noGrp="1"/>
          </p:cNvSpPr>
          <p:nvPr>
            <p:ph type="title"/>
          </p:nvPr>
        </p:nvSpPr>
        <p:spPr/>
        <p:txBody>
          <a:bodyPr>
            <a:normAutofit/>
          </a:bodyPr>
          <a:lstStyle/>
          <a:p>
            <a:r>
              <a:rPr lang="en-US" dirty="0">
                <a:latin typeface="IBM Plex Mono SemiBold"/>
              </a:rPr>
              <a:t>Results: Screenshot of all launch records per site on the map    </a:t>
            </a:r>
            <a:endParaRPr lang="en-US" dirty="0"/>
          </a:p>
        </p:txBody>
      </p:sp>
      <p:pic>
        <p:nvPicPr>
          <p:cNvPr id="5" name="Picture 5" descr="Diagram, map&#10;&#10;Description automatically generated">
            <a:extLst>
              <a:ext uri="{FF2B5EF4-FFF2-40B4-BE49-F238E27FC236}">
                <a16:creationId xmlns:a16="http://schemas.microsoft.com/office/drawing/2014/main" id="{4038977E-4F3A-41EA-9718-834B3E9A0BE2}"/>
              </a:ext>
            </a:extLst>
          </p:cNvPr>
          <p:cNvPicPr>
            <a:picLocks noChangeAspect="1"/>
          </p:cNvPicPr>
          <p:nvPr/>
        </p:nvPicPr>
        <p:blipFill>
          <a:blip r:embed="rId2"/>
          <a:stretch>
            <a:fillRect/>
          </a:stretch>
        </p:blipFill>
        <p:spPr>
          <a:xfrm>
            <a:off x="3136900" y="2128512"/>
            <a:ext cx="5775325" cy="3474101"/>
          </a:xfrm>
          <a:prstGeom prst="rect">
            <a:avLst/>
          </a:prstGeom>
        </p:spPr>
      </p:pic>
    </p:spTree>
    <p:extLst>
      <p:ext uri="{BB962C8B-B14F-4D97-AF65-F5344CB8AC3E}">
        <p14:creationId xmlns:p14="http://schemas.microsoft.com/office/powerpoint/2010/main" val="3891286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5C1A9-C7B6-4F4A-9EC3-71D677113804}"/>
              </a:ext>
            </a:extLst>
          </p:cNvPr>
          <p:cNvSpPr>
            <a:spLocks noGrp="1"/>
          </p:cNvSpPr>
          <p:nvPr>
            <p:ph type="title"/>
          </p:nvPr>
        </p:nvSpPr>
        <p:spPr/>
        <p:txBody>
          <a:bodyPr>
            <a:normAutofit fontScale="90000"/>
          </a:bodyPr>
          <a:lstStyle/>
          <a:p>
            <a:r>
              <a:rPr lang="en-US" dirty="0">
                <a:latin typeface="IBM Plex Mono SemiBold"/>
              </a:rPr>
              <a:t>Results: Screenshot of launch success count for all sites, in a pie chart </a:t>
            </a:r>
            <a:endParaRPr lang="en-US"/>
          </a:p>
        </p:txBody>
      </p:sp>
      <p:pic>
        <p:nvPicPr>
          <p:cNvPr id="5" name="Picture 5" descr="Chart, diagram&#10;&#10;Description automatically generated">
            <a:extLst>
              <a:ext uri="{FF2B5EF4-FFF2-40B4-BE49-F238E27FC236}">
                <a16:creationId xmlns:a16="http://schemas.microsoft.com/office/drawing/2014/main" id="{B25F6AB4-9E6A-486B-9BEE-FD04B999CFBB}"/>
              </a:ext>
            </a:extLst>
          </p:cNvPr>
          <p:cNvPicPr>
            <a:picLocks noChangeAspect="1"/>
          </p:cNvPicPr>
          <p:nvPr/>
        </p:nvPicPr>
        <p:blipFill>
          <a:blip r:embed="rId2"/>
          <a:stretch>
            <a:fillRect/>
          </a:stretch>
        </p:blipFill>
        <p:spPr>
          <a:xfrm>
            <a:off x="3390900" y="2238067"/>
            <a:ext cx="5140325" cy="3096240"/>
          </a:xfrm>
          <a:prstGeom prst="rect">
            <a:avLst/>
          </a:prstGeom>
        </p:spPr>
      </p:pic>
    </p:spTree>
    <p:extLst>
      <p:ext uri="{BB962C8B-B14F-4D97-AF65-F5344CB8AC3E}">
        <p14:creationId xmlns:p14="http://schemas.microsoft.com/office/powerpoint/2010/main" val="6857592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55F7D-3EAD-402B-8154-D58B673ABACC}"/>
              </a:ext>
            </a:extLst>
          </p:cNvPr>
          <p:cNvSpPr>
            <a:spLocks noGrp="1"/>
          </p:cNvSpPr>
          <p:nvPr>
            <p:ph type="title"/>
          </p:nvPr>
        </p:nvSpPr>
        <p:spPr/>
        <p:txBody>
          <a:bodyPr>
            <a:normAutofit fontScale="90000"/>
          </a:bodyPr>
          <a:lstStyle/>
          <a:p>
            <a:r>
              <a:rPr lang="en-US" dirty="0">
                <a:latin typeface="IBM Plex Mono SemiBold"/>
              </a:rPr>
              <a:t>Results: Screenshot of the pie chart for the launch site with the highest launch success ratio </a:t>
            </a:r>
            <a:endParaRPr lang="en-US"/>
          </a:p>
        </p:txBody>
      </p:sp>
      <p:pic>
        <p:nvPicPr>
          <p:cNvPr id="5" name="Picture 5" descr="Chart, pie chart&#10;&#10;Description automatically generated">
            <a:extLst>
              <a:ext uri="{FF2B5EF4-FFF2-40B4-BE49-F238E27FC236}">
                <a16:creationId xmlns:a16="http://schemas.microsoft.com/office/drawing/2014/main" id="{61A19131-505B-40E4-B0E3-13571A82867A}"/>
              </a:ext>
            </a:extLst>
          </p:cNvPr>
          <p:cNvPicPr>
            <a:picLocks noChangeAspect="1"/>
          </p:cNvPicPr>
          <p:nvPr/>
        </p:nvPicPr>
        <p:blipFill>
          <a:blip r:embed="rId2"/>
          <a:stretch>
            <a:fillRect/>
          </a:stretch>
        </p:blipFill>
        <p:spPr>
          <a:xfrm>
            <a:off x="3454400" y="2165728"/>
            <a:ext cx="5743575" cy="3693357"/>
          </a:xfrm>
          <a:prstGeom prst="rect">
            <a:avLst/>
          </a:prstGeom>
        </p:spPr>
      </p:pic>
    </p:spTree>
    <p:extLst>
      <p:ext uri="{BB962C8B-B14F-4D97-AF65-F5344CB8AC3E}">
        <p14:creationId xmlns:p14="http://schemas.microsoft.com/office/powerpoint/2010/main" val="9471504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4E85A-53EE-47B1-9DC0-0AFB974F2957}"/>
              </a:ext>
            </a:extLst>
          </p:cNvPr>
          <p:cNvSpPr>
            <a:spLocks noGrp="1"/>
          </p:cNvSpPr>
          <p:nvPr>
            <p:ph type="title"/>
          </p:nvPr>
        </p:nvSpPr>
        <p:spPr/>
        <p:txBody>
          <a:bodyPr>
            <a:normAutofit fontScale="90000"/>
          </a:bodyPr>
          <a:lstStyle/>
          <a:p>
            <a:r>
              <a:rPr lang="en-US" dirty="0">
                <a:latin typeface="IBM Plex Mono SemiBold"/>
              </a:rPr>
              <a:t>Results: Screenshot of Payload vs. Launch outcome scatter plot for all sites </a:t>
            </a:r>
            <a:endParaRPr lang="en-US"/>
          </a:p>
        </p:txBody>
      </p:sp>
      <p:pic>
        <p:nvPicPr>
          <p:cNvPr id="7" name="Picture 7" descr="A picture containing chart&#10;&#10;Description automatically generated">
            <a:extLst>
              <a:ext uri="{FF2B5EF4-FFF2-40B4-BE49-F238E27FC236}">
                <a16:creationId xmlns:a16="http://schemas.microsoft.com/office/drawing/2014/main" id="{F843E8DB-564E-48F7-9825-6988028D5D41}"/>
              </a:ext>
            </a:extLst>
          </p:cNvPr>
          <p:cNvPicPr>
            <a:picLocks noChangeAspect="1"/>
          </p:cNvPicPr>
          <p:nvPr/>
        </p:nvPicPr>
        <p:blipFill>
          <a:blip r:embed="rId2"/>
          <a:stretch>
            <a:fillRect/>
          </a:stretch>
        </p:blipFill>
        <p:spPr>
          <a:xfrm>
            <a:off x="1200150" y="1585662"/>
            <a:ext cx="9617075" cy="2448425"/>
          </a:xfrm>
          <a:prstGeom prst="rect">
            <a:avLst/>
          </a:prstGeom>
        </p:spPr>
      </p:pic>
      <p:pic>
        <p:nvPicPr>
          <p:cNvPr id="8" name="Picture 8">
            <a:extLst>
              <a:ext uri="{FF2B5EF4-FFF2-40B4-BE49-F238E27FC236}">
                <a16:creationId xmlns:a16="http://schemas.microsoft.com/office/drawing/2014/main" id="{B207538C-A9F0-4F55-B2E2-23AEFDD04D06}"/>
              </a:ext>
            </a:extLst>
          </p:cNvPr>
          <p:cNvPicPr>
            <a:picLocks noChangeAspect="1"/>
          </p:cNvPicPr>
          <p:nvPr/>
        </p:nvPicPr>
        <p:blipFill>
          <a:blip r:embed="rId3"/>
          <a:stretch>
            <a:fillRect/>
          </a:stretch>
        </p:blipFill>
        <p:spPr>
          <a:xfrm>
            <a:off x="1414462" y="4031800"/>
            <a:ext cx="9188450" cy="2342461"/>
          </a:xfrm>
          <a:prstGeom prst="rect">
            <a:avLst/>
          </a:prstGeom>
        </p:spPr>
      </p:pic>
    </p:spTree>
    <p:extLst>
      <p:ext uri="{BB962C8B-B14F-4D97-AF65-F5344CB8AC3E}">
        <p14:creationId xmlns:p14="http://schemas.microsoft.com/office/powerpoint/2010/main" val="471537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E4473-F953-40B2-9FBB-D5F52D5D2658}"/>
              </a:ext>
            </a:extLst>
          </p:cNvPr>
          <p:cNvSpPr>
            <a:spLocks noGrp="1"/>
          </p:cNvSpPr>
          <p:nvPr>
            <p:ph type="title"/>
          </p:nvPr>
        </p:nvSpPr>
        <p:spPr>
          <a:xfrm>
            <a:off x="838200" y="2936875"/>
            <a:ext cx="10515600" cy="1325563"/>
          </a:xfrm>
        </p:spPr>
        <p:txBody>
          <a:bodyPr/>
          <a:lstStyle/>
          <a:p>
            <a:r>
              <a:rPr lang="en-US" dirty="0">
                <a:latin typeface="IBM Plex Mono SemiBold"/>
              </a:rPr>
              <a:t>Results: Predictive analysis (classification)</a:t>
            </a:r>
            <a:endParaRPr lang="en-US" dirty="0"/>
          </a:p>
        </p:txBody>
      </p:sp>
    </p:spTree>
    <p:extLst>
      <p:ext uri="{BB962C8B-B14F-4D97-AF65-F5344CB8AC3E}">
        <p14:creationId xmlns:p14="http://schemas.microsoft.com/office/powerpoint/2010/main" val="4173939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4246F-69E8-4175-8551-4223793A6D90}"/>
              </a:ext>
            </a:extLst>
          </p:cNvPr>
          <p:cNvSpPr>
            <a:spLocks noGrp="1"/>
          </p:cNvSpPr>
          <p:nvPr>
            <p:ph type="title"/>
          </p:nvPr>
        </p:nvSpPr>
        <p:spPr/>
        <p:txBody>
          <a:bodyPr>
            <a:normAutofit fontScale="90000"/>
          </a:bodyPr>
          <a:lstStyle/>
          <a:p>
            <a:r>
              <a:rPr lang="en-US" dirty="0">
                <a:latin typeface="IBM Plex Mono SemiBold"/>
              </a:rPr>
              <a:t>Classification. KNN vs </a:t>
            </a:r>
            <a:r>
              <a:rPr lang="en-US" dirty="0" err="1">
                <a:latin typeface="IBM Plex Mono SemiBold"/>
              </a:rPr>
              <a:t>logisticRegression</a:t>
            </a:r>
            <a:r>
              <a:rPr lang="en-US" dirty="0">
                <a:latin typeface="IBM Plex Mono SemiBold"/>
              </a:rPr>
              <a:t> vs SVM vs </a:t>
            </a:r>
            <a:r>
              <a:rPr lang="en-US" dirty="0" err="1">
                <a:latin typeface="IBM Plex Mono SemiBold"/>
              </a:rPr>
              <a:t>DecisionTree</a:t>
            </a:r>
            <a:endParaRPr lang="en-US" dirty="0" err="1"/>
          </a:p>
        </p:txBody>
      </p:sp>
      <p:graphicFrame>
        <p:nvGraphicFramePr>
          <p:cNvPr id="6" name="Table 9">
            <a:extLst>
              <a:ext uri="{FF2B5EF4-FFF2-40B4-BE49-F238E27FC236}">
                <a16:creationId xmlns:a16="http://schemas.microsoft.com/office/drawing/2014/main" id="{239CDA48-2D68-4A91-990A-BFA87E1163EC}"/>
              </a:ext>
            </a:extLst>
          </p:cNvPr>
          <p:cNvGraphicFramePr>
            <a:graphicFrameLocks noGrp="1"/>
          </p:cNvGraphicFramePr>
          <p:nvPr>
            <p:extLst>
              <p:ext uri="{D42A27DB-BD31-4B8C-83A1-F6EECF244321}">
                <p14:modId xmlns:p14="http://schemas.microsoft.com/office/powerpoint/2010/main" val="3949192438"/>
              </p:ext>
            </p:extLst>
          </p:nvPr>
        </p:nvGraphicFramePr>
        <p:xfrm>
          <a:off x="1534602" y="2696950"/>
          <a:ext cx="8168640" cy="1854420"/>
        </p:xfrm>
        <a:graphic>
          <a:graphicData uri="http://schemas.openxmlformats.org/drawingml/2006/table">
            <a:tbl>
              <a:tblPr firstRow="1" bandRow="1">
                <a:tableStyleId>{5C22544A-7EE6-4342-B048-85BDC9FD1C3A}</a:tableStyleId>
              </a:tblPr>
              <a:tblGrid>
                <a:gridCol w="4084320">
                  <a:extLst>
                    <a:ext uri="{9D8B030D-6E8A-4147-A177-3AD203B41FA5}">
                      <a16:colId xmlns:a16="http://schemas.microsoft.com/office/drawing/2014/main" val="3976966925"/>
                    </a:ext>
                  </a:extLst>
                </a:gridCol>
                <a:gridCol w="4084320">
                  <a:extLst>
                    <a:ext uri="{9D8B030D-6E8A-4147-A177-3AD203B41FA5}">
                      <a16:colId xmlns:a16="http://schemas.microsoft.com/office/drawing/2014/main" val="3333898949"/>
                    </a:ext>
                  </a:extLst>
                </a:gridCol>
              </a:tblGrid>
              <a:tr h="371060">
                <a:tc>
                  <a:txBody>
                    <a:bodyPr/>
                    <a:lstStyle/>
                    <a:p>
                      <a:pPr lvl="0">
                        <a:buNone/>
                      </a:pPr>
                      <a:r>
                        <a:rPr lang="en-US" dirty="0"/>
                        <a:t>Model</a:t>
                      </a:r>
                    </a:p>
                  </a:txBody>
                  <a:tcPr/>
                </a:tc>
                <a:tc>
                  <a:txBody>
                    <a:bodyPr/>
                    <a:lstStyle/>
                    <a:p>
                      <a:pPr lvl="0">
                        <a:buNone/>
                      </a:pPr>
                      <a:r>
                        <a:rPr lang="en-US" dirty="0"/>
                        <a:t>Accuracy (%)</a:t>
                      </a:r>
                    </a:p>
                  </a:txBody>
                  <a:tcPr/>
                </a:tc>
                <a:extLst>
                  <a:ext uri="{0D108BD9-81ED-4DB2-BD59-A6C34878D82A}">
                    <a16:rowId xmlns:a16="http://schemas.microsoft.com/office/drawing/2014/main" val="4231619984"/>
                  </a:ext>
                </a:extLst>
              </a:tr>
              <a:tr h="370840">
                <a:tc>
                  <a:txBody>
                    <a:bodyPr/>
                    <a:lstStyle/>
                    <a:p>
                      <a:r>
                        <a:rPr lang="en-US" dirty="0" err="1"/>
                        <a:t>LogisticRegression</a:t>
                      </a:r>
                    </a:p>
                  </a:txBody>
                  <a:tcPr/>
                </a:tc>
                <a:tc>
                  <a:txBody>
                    <a:bodyPr/>
                    <a:lstStyle/>
                    <a:p>
                      <a:r>
                        <a:rPr lang="en-US" dirty="0"/>
                        <a:t>84.64</a:t>
                      </a:r>
                    </a:p>
                  </a:txBody>
                  <a:tcPr/>
                </a:tc>
                <a:extLst>
                  <a:ext uri="{0D108BD9-81ED-4DB2-BD59-A6C34878D82A}">
                    <a16:rowId xmlns:a16="http://schemas.microsoft.com/office/drawing/2014/main" val="3949037598"/>
                  </a:ext>
                </a:extLst>
              </a:tr>
              <a:tr h="370840">
                <a:tc>
                  <a:txBody>
                    <a:bodyPr/>
                    <a:lstStyle/>
                    <a:p>
                      <a:pPr lvl="0">
                        <a:buNone/>
                      </a:pPr>
                      <a:r>
                        <a:rPr lang="en-US" dirty="0"/>
                        <a:t>Support Vector Machines (SVM)</a:t>
                      </a:r>
                    </a:p>
                  </a:txBody>
                  <a:tcPr/>
                </a:tc>
                <a:tc>
                  <a:txBody>
                    <a:bodyPr/>
                    <a:lstStyle/>
                    <a:p>
                      <a:r>
                        <a:rPr lang="en-US" dirty="0"/>
                        <a:t>84.82</a:t>
                      </a:r>
                    </a:p>
                  </a:txBody>
                  <a:tcPr/>
                </a:tc>
                <a:extLst>
                  <a:ext uri="{0D108BD9-81ED-4DB2-BD59-A6C34878D82A}">
                    <a16:rowId xmlns:a16="http://schemas.microsoft.com/office/drawing/2014/main" val="2620599024"/>
                  </a:ext>
                </a:extLst>
              </a:tr>
              <a:tr h="370840">
                <a:tc>
                  <a:txBody>
                    <a:bodyPr/>
                    <a:lstStyle/>
                    <a:p>
                      <a:r>
                        <a:rPr lang="en-US" sz="1800" b="0" i="0" u="none" strike="noStrike" noProof="0" dirty="0">
                          <a:latin typeface="IBM Plex Sans Text"/>
                        </a:rPr>
                        <a:t>KNN</a:t>
                      </a:r>
                      <a:endParaRPr lang="en-US" b="1" dirty="0"/>
                    </a:p>
                  </a:txBody>
                  <a:tcPr/>
                </a:tc>
                <a:tc>
                  <a:txBody>
                    <a:bodyPr/>
                    <a:lstStyle/>
                    <a:p>
                      <a:r>
                        <a:rPr lang="en-US" sz="1800" b="0" i="0" u="none" strike="noStrike" noProof="0" dirty="0">
                          <a:latin typeface="IBM Plex Sans Text"/>
                        </a:rPr>
                        <a:t>84.82</a:t>
                      </a:r>
                      <a:endParaRPr lang="en-US" b="1" dirty="0"/>
                    </a:p>
                  </a:txBody>
                  <a:tcPr/>
                </a:tc>
                <a:extLst>
                  <a:ext uri="{0D108BD9-81ED-4DB2-BD59-A6C34878D82A}">
                    <a16:rowId xmlns:a16="http://schemas.microsoft.com/office/drawing/2014/main" val="2240413248"/>
                  </a:ext>
                </a:extLst>
              </a:tr>
              <a:tr h="370840">
                <a:tc>
                  <a:txBody>
                    <a:bodyPr/>
                    <a:lstStyle/>
                    <a:p>
                      <a:pPr lvl="0">
                        <a:buNone/>
                      </a:pPr>
                      <a:r>
                        <a:rPr lang="en-US" sz="1800" b="1" i="0" u="none" strike="noStrike" noProof="0" dirty="0">
                          <a:latin typeface="IBM Plex Sans Text"/>
                        </a:rPr>
                        <a:t>Decision Tree </a:t>
                      </a:r>
                      <a:endParaRPr lang="en-US" dirty="0"/>
                    </a:p>
                  </a:txBody>
                  <a:tcPr/>
                </a:tc>
                <a:tc>
                  <a:txBody>
                    <a:bodyPr/>
                    <a:lstStyle/>
                    <a:p>
                      <a:pPr lvl="0">
                        <a:buNone/>
                      </a:pPr>
                      <a:r>
                        <a:rPr lang="en-US" sz="1800" b="1" i="0" u="none" strike="noStrike" noProof="0" dirty="0">
                          <a:latin typeface="IBM Plex Sans Text"/>
                        </a:rPr>
                        <a:t>90.18 </a:t>
                      </a:r>
                      <a:endParaRPr lang="en-US" dirty="0"/>
                    </a:p>
                  </a:txBody>
                  <a:tcPr/>
                </a:tc>
                <a:extLst>
                  <a:ext uri="{0D108BD9-81ED-4DB2-BD59-A6C34878D82A}">
                    <a16:rowId xmlns:a16="http://schemas.microsoft.com/office/drawing/2014/main" val="7309423"/>
                  </a:ext>
                </a:extLst>
              </a:tr>
            </a:tbl>
          </a:graphicData>
        </a:graphic>
      </p:graphicFrame>
    </p:spTree>
    <p:extLst>
      <p:ext uri="{BB962C8B-B14F-4D97-AF65-F5344CB8AC3E}">
        <p14:creationId xmlns:p14="http://schemas.microsoft.com/office/powerpoint/2010/main" val="23058329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C6EF7-30A4-4E55-83E5-8C304BE36CE2}"/>
              </a:ext>
            </a:extLst>
          </p:cNvPr>
          <p:cNvSpPr>
            <a:spLocks noGrp="1"/>
          </p:cNvSpPr>
          <p:nvPr>
            <p:ph type="title"/>
          </p:nvPr>
        </p:nvSpPr>
        <p:spPr/>
        <p:txBody>
          <a:bodyPr>
            <a:normAutofit/>
          </a:bodyPr>
          <a:lstStyle/>
          <a:p>
            <a:r>
              <a:rPr lang="en-US" dirty="0">
                <a:latin typeface="IBM Plex Mono SemiBold"/>
              </a:rPr>
              <a:t>Displayed the confusion matrix of the best model </a:t>
            </a:r>
            <a:endParaRPr lang="en-US" dirty="0"/>
          </a:p>
        </p:txBody>
      </p:sp>
      <p:pic>
        <p:nvPicPr>
          <p:cNvPr id="6" name="Picture 8" descr="A picture containing chart&#10;&#10;Description automatically generated">
            <a:extLst>
              <a:ext uri="{FF2B5EF4-FFF2-40B4-BE49-F238E27FC236}">
                <a16:creationId xmlns:a16="http://schemas.microsoft.com/office/drawing/2014/main" id="{019C79ED-8A08-4093-9E0A-EF264E48BAF7}"/>
              </a:ext>
            </a:extLst>
          </p:cNvPr>
          <p:cNvPicPr>
            <a:picLocks noChangeAspect="1"/>
          </p:cNvPicPr>
          <p:nvPr/>
        </p:nvPicPr>
        <p:blipFill>
          <a:blip r:embed="rId2"/>
          <a:stretch>
            <a:fillRect/>
          </a:stretch>
        </p:blipFill>
        <p:spPr>
          <a:xfrm>
            <a:off x="2703374" y="1684764"/>
            <a:ext cx="5079033" cy="3702026"/>
          </a:xfrm>
          <a:prstGeom prst="rect">
            <a:avLst/>
          </a:prstGeom>
        </p:spPr>
      </p:pic>
    </p:spTree>
    <p:extLst>
      <p:ext uri="{BB962C8B-B14F-4D97-AF65-F5344CB8AC3E}">
        <p14:creationId xmlns:p14="http://schemas.microsoft.com/office/powerpoint/2010/main" val="8976427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DISCUSSION</a:t>
            </a:r>
          </a:p>
        </p:txBody>
      </p:sp>
      <p:pic>
        <p:nvPicPr>
          <p:cNvPr id="3" name="Content Placeholder 2">
            <a:extLst>
              <a:ext uri="{FF2B5EF4-FFF2-40B4-BE49-F238E27FC236}">
                <a16:creationId xmlns:a16="http://schemas.microsoft.com/office/drawing/2014/main" id="{22E5FA6B-CA5C-4FB5-AAB3-8260D2EF86C9}"/>
              </a:ext>
            </a:extLst>
          </p:cNvPr>
          <p:cNvPicPr>
            <a:picLocks noGrp="1" noChangeAspect="1"/>
          </p:cNvPicPr>
          <p:nvPr>
            <p:ph sz="half" idx="1"/>
          </p:nvPr>
        </p:nvPicPr>
        <p:blipFill>
          <a:blip r:embed="rId2"/>
          <a:stretch>
            <a:fillRect/>
          </a:stretch>
        </p:blipFill>
        <p:spPr>
          <a:xfrm>
            <a:off x="1253331" y="1825625"/>
            <a:ext cx="4351338" cy="4351338"/>
          </a:xfrm>
          <a:prstGeom prst="rect">
            <a:avLst/>
          </a:prstGeom>
          <a:noFill/>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6172200" y="1825625"/>
            <a:ext cx="5181600" cy="4351338"/>
          </a:xfrm>
        </p:spPr>
        <p:txBody>
          <a:bodyPr vert="horz" lIns="91440" tIns="45720" rIns="91440" bIns="45720" rtlCol="0" anchor="t">
            <a:normAutofit/>
          </a:bodyPr>
          <a:lstStyle/>
          <a:p>
            <a:r>
              <a:rPr lang="en-US" dirty="0">
                <a:latin typeface="IBM Plex Mono Text"/>
              </a:rPr>
              <a:t>The </a:t>
            </a:r>
            <a:r>
              <a:rPr lang="en-US" dirty="0" err="1">
                <a:latin typeface="IBM Plex Mono Text"/>
              </a:rPr>
              <a:t>DecisionTree</a:t>
            </a:r>
            <a:r>
              <a:rPr lang="en-US" dirty="0">
                <a:latin typeface="IBM Plex Mono Text"/>
              </a:rPr>
              <a:t> model achieves the best accuracy compared with </a:t>
            </a:r>
            <a:r>
              <a:rPr lang="en-US" dirty="0" err="1">
                <a:latin typeface="IBM Plex Mono Text"/>
              </a:rPr>
              <a:t>LogisticRegression</a:t>
            </a:r>
            <a:r>
              <a:rPr lang="en-US" dirty="0">
                <a:latin typeface="IBM Plex Mono Text"/>
              </a:rPr>
              <a:t> and Support Vector Machines. </a:t>
            </a:r>
            <a:endParaRPr lang="en-US" dirty="0"/>
          </a:p>
          <a:p>
            <a:r>
              <a:rPr lang="en-US" dirty="0">
                <a:latin typeface="IBM Plex Mono Text"/>
              </a:rPr>
              <a:t>So if we use our </a:t>
            </a:r>
            <a:r>
              <a:rPr lang="en-US" dirty="0" err="1">
                <a:latin typeface="IBM Plex Mono Text"/>
              </a:rPr>
              <a:t>DecsisionTree</a:t>
            </a:r>
            <a:r>
              <a:rPr lang="en-US" dirty="0">
                <a:latin typeface="IBM Plex Mono Text"/>
              </a:rPr>
              <a:t> model, we can predict if a future landing can be successful with about 10% error rate. </a:t>
            </a:r>
            <a:endParaRPr lang="en-US" dirty="0"/>
          </a:p>
        </p:txBody>
      </p:sp>
    </p:spTree>
    <p:extLst>
      <p:ext uri="{BB962C8B-B14F-4D97-AF65-F5344CB8AC3E}">
        <p14:creationId xmlns:p14="http://schemas.microsoft.com/office/powerpoint/2010/main" val="2161130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CONCLUSION</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544291" y="1825625"/>
            <a:ext cx="6809509" cy="4351338"/>
          </a:xfrm>
        </p:spPr>
        <p:txBody>
          <a:bodyPr vert="horz" lIns="91440" tIns="45720" rIns="91440" bIns="45720" rtlCol="0" anchor="t">
            <a:normAutofit/>
          </a:bodyPr>
          <a:lstStyle/>
          <a:p>
            <a:r>
              <a:rPr lang="en-US" dirty="0">
                <a:latin typeface="IBM Plex Mono Text"/>
              </a:rPr>
              <a:t>Our goal was to predict if the Falcon 9 first stage lands successfully. </a:t>
            </a:r>
          </a:p>
          <a:p>
            <a:endParaRPr lang="en-US" dirty="0"/>
          </a:p>
          <a:p>
            <a:r>
              <a:rPr lang="en-US" dirty="0">
                <a:latin typeface="IBM Plex Mono Text"/>
              </a:rPr>
              <a:t>We collected data from SpaceX wiki page. </a:t>
            </a:r>
            <a:endParaRPr lang="en-US" dirty="0"/>
          </a:p>
          <a:p>
            <a:r>
              <a:rPr lang="en-US" dirty="0">
                <a:latin typeface="IBM Plex Mono Text"/>
              </a:rPr>
              <a:t>We then extracted several distinctive features. </a:t>
            </a:r>
            <a:endParaRPr lang="en-US" dirty="0"/>
          </a:p>
          <a:p>
            <a:r>
              <a:rPr lang="en-US" dirty="0">
                <a:latin typeface="IBM Plex Mono Text"/>
              </a:rPr>
              <a:t>We find out the decision tree is the best performing model for achieving our goal. </a:t>
            </a:r>
            <a:endParaRPr lang="en-US" dirty="0"/>
          </a:p>
        </p:txBody>
      </p:sp>
      <p:pic>
        <p:nvPicPr>
          <p:cNvPr id="6" name="Content Placeholder 5">
            <a:extLst>
              <a:ext uri="{FF2B5EF4-FFF2-40B4-BE49-F238E27FC236}">
                <a16:creationId xmlns:a16="http://schemas.microsoft.com/office/drawing/2014/main" id="{5E013141-2139-434F-83AB-CF1C80A7AC4A}"/>
              </a:ext>
            </a:extLst>
          </p:cNvPr>
          <p:cNvPicPr>
            <a:picLocks noGrp="1" noChangeAspect="1"/>
          </p:cNvPicPr>
          <p:nvPr>
            <p:ph sz="half" idx="1"/>
          </p:nvPr>
        </p:nvPicPr>
        <p:blipFill>
          <a:blip r:embed="rId2"/>
          <a:stretch>
            <a:fillRect/>
          </a:stretch>
        </p:blipFill>
        <p:spPr>
          <a:xfrm>
            <a:off x="1125967" y="2113896"/>
            <a:ext cx="3054361" cy="3054361"/>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544291" y="1825625"/>
            <a:ext cx="6809509" cy="4351338"/>
          </a:xfrm>
        </p:spPr>
        <p:txBody>
          <a:bodyPr vert="horz" lIns="91440" tIns="45720" rIns="91440" bIns="45720" rtlCol="0" anchor="t">
            <a:normAutofit/>
          </a:bodyPr>
          <a:lstStyle/>
          <a:p>
            <a:r>
              <a:rPr lang="en-US" dirty="0">
                <a:latin typeface="IBM Plex Mono Text"/>
              </a:rPr>
              <a:t>The repository of this project is here: </a:t>
            </a:r>
            <a:endParaRPr lang="en-US" dirty="0"/>
          </a:p>
          <a:p>
            <a:r>
              <a:rPr lang="en-US" dirty="0">
                <a:latin typeface="IBM Plex Mono Text"/>
                <a:hlinkClick r:id="rId2"/>
              </a:rPr>
              <a:t>https://github.com/MMesgar/tutorial-data-science/tree/main/capstone</a:t>
            </a:r>
            <a:endParaRPr lang="en-US" dirty="0">
              <a:hlinkClick r:id="rId2"/>
            </a:endParaRPr>
          </a:p>
          <a:p>
            <a:endParaRPr lang="en-US" dirty="0"/>
          </a:p>
        </p:txBody>
      </p:sp>
      <p:pic>
        <p:nvPicPr>
          <p:cNvPr id="4" name="Content Placeholder 3">
            <a:extLst>
              <a:ext uri="{FF2B5EF4-FFF2-40B4-BE49-F238E27FC236}">
                <a16:creationId xmlns:a16="http://schemas.microsoft.com/office/drawing/2014/main" id="{D5D63823-FC2E-4AC2-93D5-3C2B6F315436}"/>
              </a:ext>
            </a:extLst>
          </p:cNvPr>
          <p:cNvPicPr>
            <a:picLocks noGrp="1" noChangeAspect="1"/>
          </p:cNvPicPr>
          <p:nvPr>
            <p:ph sz="half" idx="1"/>
          </p:nvPr>
        </p:nvPicPr>
        <p:blipFill>
          <a:blip r:embed="rId3"/>
          <a:stretch>
            <a:fillRect/>
          </a:stretch>
        </p:blipFill>
        <p:spPr>
          <a:xfrm>
            <a:off x="1055857" y="1849823"/>
            <a:ext cx="3194581" cy="3194581"/>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dirty="0"/>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825625"/>
            <a:ext cx="7068725" cy="4351338"/>
          </a:xfrm>
        </p:spPr>
        <p:txBody>
          <a:bodyPr vert="horz" lIns="91440" tIns="45720" rIns="91440" bIns="45720" rtlCol="0" anchor="t">
            <a:normAutofit/>
          </a:bodyPr>
          <a:lstStyle/>
          <a:p>
            <a:r>
              <a:rPr lang="en-US" sz="2200" dirty="0">
                <a:latin typeface="IBM Plex Mono Text"/>
              </a:rPr>
              <a:t>Gathering the data including a class label to say if a landing is successful or not. </a:t>
            </a:r>
            <a:endParaRPr lang="en-US" dirty="0"/>
          </a:p>
          <a:p>
            <a:pPr lvl="1"/>
            <a:r>
              <a:rPr lang="en-US" sz="1400" dirty="0">
                <a:latin typeface="IBM Plex Mono Text"/>
              </a:rPr>
              <a:t>We do </a:t>
            </a:r>
            <a:r>
              <a:rPr lang="en-US" sz="1400" dirty="0" err="1">
                <a:latin typeface="IBM Plex Mono Text"/>
              </a:rPr>
              <a:t>webscraping</a:t>
            </a:r>
            <a:r>
              <a:rPr lang="en-US" sz="1400" dirty="0">
                <a:latin typeface="IBM Plex Mono Text"/>
              </a:rPr>
              <a:t> methods to collect such data from Wikipedia.</a:t>
            </a:r>
            <a:endParaRPr lang="en-US" sz="1400" dirty="0"/>
          </a:p>
          <a:p>
            <a:pPr lvl="1"/>
            <a:r>
              <a:rPr lang="en-US" sz="1400" dirty="0">
                <a:latin typeface="IBM Plex Mono Text"/>
              </a:rPr>
              <a:t>We deal with missing values of an attribute by replacing its </a:t>
            </a:r>
            <a:r>
              <a:rPr lang="en-US" sz="1400" dirty="0" err="1">
                <a:latin typeface="IBM Plex Mono Text"/>
              </a:rPr>
              <a:t>NaN</a:t>
            </a:r>
            <a:r>
              <a:rPr lang="en-US" sz="1400" dirty="0">
                <a:latin typeface="IBM Plex Mono Text"/>
              </a:rPr>
              <a:t> values with the mean of its values for other examples.  </a:t>
            </a:r>
          </a:p>
          <a:p>
            <a:r>
              <a:rPr lang="en-US" sz="1800" dirty="0">
                <a:latin typeface="IBM Plex Mono Text"/>
              </a:rPr>
              <a:t>We explore the data using some Exploratory Data Analysis (EDA) methods to find some patterns in the data.</a:t>
            </a:r>
          </a:p>
          <a:p>
            <a:pPr lvl="1"/>
            <a:r>
              <a:rPr lang="en-US" sz="1400" dirty="0">
                <a:latin typeface="IBM Plex Mono Text"/>
              </a:rPr>
              <a:t>We study these patterns using data visualization methods</a:t>
            </a:r>
          </a:p>
          <a:p>
            <a:r>
              <a:rPr lang="en-US" sz="1800" dirty="0">
                <a:latin typeface="IBM Plex Mono Text"/>
              </a:rPr>
              <a:t>We conduct a feature engineering to understand what attribute in the data is distinctive between successful and unsuccessful landings. </a:t>
            </a:r>
            <a:endParaRPr lang="en-US" sz="1800" dirty="0"/>
          </a:p>
          <a:p>
            <a:r>
              <a:rPr lang="en-US" sz="1800" dirty="0">
                <a:latin typeface="IBM Plex Mono Text"/>
              </a:rPr>
              <a:t>We build different types of machine learning methods such as (decision trees, logistic regression, and SVM) to predict if a landing is successful or not. </a:t>
            </a:r>
            <a:endParaRPr lang="en-US" sz="1800" dirty="0"/>
          </a:p>
          <a:p>
            <a:endParaRPr lang="en-US" sz="1800" dirty="0"/>
          </a:p>
          <a:p>
            <a:pPr lvl="1"/>
            <a:endParaRPr lang="en-US"/>
          </a:p>
          <a:p>
            <a:pPr lvl="1"/>
            <a:endParaRPr lang="en-US" sz="1800" dirty="0"/>
          </a:p>
        </p:txBody>
      </p:sp>
      <p:pic>
        <p:nvPicPr>
          <p:cNvPr id="5" name="Picture 4">
            <a:extLst>
              <a:ext uri="{FF2B5EF4-FFF2-40B4-BE49-F238E27FC236}">
                <a16:creationId xmlns:a16="http://schemas.microsoft.com/office/drawing/2014/main" id="{33AE176B-DE78-4B75-AC9E-2A422E82D533}"/>
              </a:ext>
            </a:extLst>
          </p:cNvPr>
          <p:cNvPicPr>
            <a:picLocks noChangeAspect="1"/>
          </p:cNvPicPr>
          <p:nvPr/>
        </p:nvPicPr>
        <p:blipFill>
          <a:blip r:embed="rId2"/>
          <a:stretch>
            <a:fillRect/>
          </a:stretch>
        </p:blipFill>
        <p:spPr>
          <a:xfrm>
            <a:off x="979655" y="1831709"/>
            <a:ext cx="3194581" cy="3194581"/>
          </a:xfrm>
          <a:prstGeom prst="rect">
            <a:avLst/>
          </a:prstGeom>
        </p:spPr>
      </p:pic>
    </p:spTree>
    <p:extLst>
      <p:ext uri="{BB962C8B-B14F-4D97-AF65-F5344CB8AC3E}">
        <p14:creationId xmlns:p14="http://schemas.microsoft.com/office/powerpoint/2010/main" val="45285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778A-FA0B-4345-A296-B21C75DDEB38}"/>
              </a:ext>
            </a:extLst>
          </p:cNvPr>
          <p:cNvSpPr>
            <a:spLocks noGrp="1"/>
          </p:cNvSpPr>
          <p:nvPr>
            <p:ph type="title"/>
          </p:nvPr>
        </p:nvSpPr>
        <p:spPr/>
        <p:txBody>
          <a:bodyPr/>
          <a:lstStyle/>
          <a:p>
            <a:r>
              <a:rPr lang="en-US" dirty="0">
                <a:latin typeface="IBM Plex Mono SemiBold"/>
              </a:rPr>
              <a:t>Data collection-SpaceX API </a:t>
            </a:r>
            <a:endParaRPr lang="en-US" dirty="0"/>
          </a:p>
          <a:p>
            <a:endParaRPr lang="en-US"/>
          </a:p>
        </p:txBody>
      </p:sp>
      <p:sp>
        <p:nvSpPr>
          <p:cNvPr id="7" name="Content Placeholder 2">
            <a:extLst>
              <a:ext uri="{FF2B5EF4-FFF2-40B4-BE49-F238E27FC236}">
                <a16:creationId xmlns:a16="http://schemas.microsoft.com/office/drawing/2014/main" id="{B9009323-2E04-4364-9831-B2E364C289DC}"/>
              </a:ext>
            </a:extLst>
          </p:cNvPr>
          <p:cNvSpPr txBox="1">
            <a:spLocks/>
          </p:cNvSpPr>
          <p:nvPr/>
        </p:nvSpPr>
        <p:spPr>
          <a:xfrm>
            <a:off x="840200" y="1698625"/>
            <a:ext cx="10831100" cy="4343401"/>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IBM Plex Mono Text"/>
            </a:endParaRPr>
          </a:p>
          <a:p>
            <a:r>
              <a:rPr lang="en-US" dirty="0">
                <a:latin typeface="IBM Plex Mono Text"/>
              </a:rPr>
              <a:t> Request and parse the SpaceX launch data using the GET request</a:t>
            </a:r>
            <a:r>
              <a:rPr lang="en-US" i="1" dirty="0">
                <a:latin typeface="IBM Plex Mono Text"/>
              </a:rPr>
              <a:t> (source: SpaceX API)</a:t>
            </a:r>
            <a:endParaRPr lang="en-US" sz="2200" dirty="0">
              <a:latin typeface="IBM Plex Mono Text"/>
            </a:endParaRPr>
          </a:p>
          <a:p>
            <a:endParaRPr lang="en-US" i="1" dirty="0">
              <a:latin typeface="IBM Plex Mono Text"/>
            </a:endParaRPr>
          </a:p>
          <a:p>
            <a:r>
              <a:rPr lang="en-US" dirty="0">
                <a:latin typeface="IBM Plex Mono Text"/>
              </a:rPr>
              <a:t>Filter the </a:t>
            </a:r>
            <a:r>
              <a:rPr lang="en-US" dirty="0" err="1">
                <a:latin typeface="IBM Plex Mono Text"/>
              </a:rPr>
              <a:t>Dataframe</a:t>
            </a:r>
            <a:r>
              <a:rPr lang="en-US" dirty="0">
                <a:latin typeface="IBM Plex Mono Text"/>
              </a:rPr>
              <a:t> to only include Falcon 9 launches</a:t>
            </a:r>
          </a:p>
          <a:p>
            <a:endParaRPr lang="en-US" dirty="0">
              <a:latin typeface="IBM Plex Mono Text"/>
            </a:endParaRPr>
          </a:p>
          <a:p>
            <a:r>
              <a:rPr lang="en-US" dirty="0">
                <a:latin typeface="IBM Plex Mono Text"/>
              </a:rPr>
              <a:t>Dealing with Missing Values</a:t>
            </a:r>
          </a:p>
          <a:p>
            <a:endParaRPr lang="en-US" dirty="0"/>
          </a:p>
          <a:p>
            <a:r>
              <a:rPr lang="en-US" dirty="0">
                <a:latin typeface="IBM Plex Mono Text"/>
              </a:rPr>
              <a:t>URL: https://github.com/MMesgar/tutorial-data-science/blob/main/capstone/1.jupyter-labs-spacex-data-collection-api.ipynb</a:t>
            </a:r>
            <a:endParaRPr lang="en-US" dirty="0"/>
          </a:p>
          <a:p>
            <a:endParaRPr lang="en-US" sz="2200" dirty="0"/>
          </a:p>
        </p:txBody>
      </p:sp>
    </p:spTree>
    <p:extLst>
      <p:ext uri="{BB962C8B-B14F-4D97-AF65-F5344CB8AC3E}">
        <p14:creationId xmlns:p14="http://schemas.microsoft.com/office/powerpoint/2010/main" val="826607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778A-FA0B-4345-A296-B21C75DDEB38}"/>
              </a:ext>
            </a:extLst>
          </p:cNvPr>
          <p:cNvSpPr>
            <a:spLocks noGrp="1"/>
          </p:cNvSpPr>
          <p:nvPr>
            <p:ph type="title"/>
          </p:nvPr>
        </p:nvSpPr>
        <p:spPr/>
        <p:txBody>
          <a:bodyPr/>
          <a:lstStyle/>
          <a:p>
            <a:r>
              <a:rPr lang="en-US" dirty="0">
                <a:latin typeface="IBM Plex Mono SemiBold"/>
              </a:rPr>
              <a:t>Data collection-Web scraping</a:t>
            </a:r>
            <a:endParaRPr lang="en-US" dirty="0"/>
          </a:p>
        </p:txBody>
      </p:sp>
      <p:sp>
        <p:nvSpPr>
          <p:cNvPr id="4" name="Content Placeholder 2">
            <a:extLst>
              <a:ext uri="{FF2B5EF4-FFF2-40B4-BE49-F238E27FC236}">
                <a16:creationId xmlns:a16="http://schemas.microsoft.com/office/drawing/2014/main" id="{A3C8274D-F504-4C8A-9608-BB510B0E6429}"/>
              </a:ext>
            </a:extLst>
          </p:cNvPr>
          <p:cNvSpPr txBox="1">
            <a:spLocks/>
          </p:cNvSpPr>
          <p:nvPr/>
        </p:nvSpPr>
        <p:spPr>
          <a:xfrm>
            <a:off x="840200" y="1698625"/>
            <a:ext cx="10831100" cy="434340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latin typeface="IBM Plex Mono Text"/>
              </a:rPr>
              <a:t>Request the Falcon9 Launch Wiki page from its URL using </a:t>
            </a:r>
            <a:r>
              <a:rPr lang="en-US" i="1" dirty="0">
                <a:latin typeface="IBM Plex Mono Text"/>
              </a:rPr>
              <a:t>Python’s </a:t>
            </a:r>
            <a:r>
              <a:rPr lang="en-US" i="1" dirty="0" err="1">
                <a:latin typeface="IBM Plex Mono Text"/>
              </a:rPr>
              <a:t>BeautifulSoup</a:t>
            </a:r>
            <a:r>
              <a:rPr lang="en-US" i="1" dirty="0">
                <a:latin typeface="IBM Plex Mono Text"/>
              </a:rPr>
              <a:t> library </a:t>
            </a:r>
            <a:endParaRPr lang="en-US" dirty="0">
              <a:latin typeface="IBM Plex Mono Text"/>
            </a:endParaRPr>
          </a:p>
          <a:p>
            <a:endParaRPr lang="en-US" i="1" dirty="0">
              <a:latin typeface="IBM Plex Mono Text"/>
            </a:endParaRPr>
          </a:p>
          <a:p>
            <a:r>
              <a:rPr lang="en-US" dirty="0">
                <a:latin typeface="IBM Plex Mono Text"/>
              </a:rPr>
              <a:t>Extract all column/variable names from the HTML table header</a:t>
            </a:r>
          </a:p>
          <a:p>
            <a:endParaRPr lang="en-US" dirty="0">
              <a:latin typeface="IBM Plex Mono Text"/>
            </a:endParaRPr>
          </a:p>
          <a:p>
            <a:r>
              <a:rPr lang="en-US" dirty="0">
                <a:latin typeface="IBM Plex Mono Text"/>
              </a:rPr>
              <a:t>Create a data frame by parsing the launch HTML tables</a:t>
            </a:r>
          </a:p>
          <a:p>
            <a:endParaRPr lang="en-US" dirty="0">
              <a:latin typeface="IBM Plex Mono Text"/>
            </a:endParaRPr>
          </a:p>
          <a:p>
            <a:r>
              <a:rPr lang="en-US" dirty="0">
                <a:latin typeface="IBM Plex Mono Text"/>
              </a:rPr>
              <a:t>URL: https://github.com/MMesgar/tutorial-data-science/blob/main/capstone/2.jupyter-labs-webscraping.ipynb</a:t>
            </a:r>
          </a:p>
          <a:p>
            <a:endParaRPr lang="en-US" dirty="0">
              <a:latin typeface="IBM Plex Mono Text"/>
            </a:endParaRPr>
          </a:p>
        </p:txBody>
      </p:sp>
    </p:spTree>
    <p:extLst>
      <p:ext uri="{BB962C8B-B14F-4D97-AF65-F5344CB8AC3E}">
        <p14:creationId xmlns:p14="http://schemas.microsoft.com/office/powerpoint/2010/main" val="1814633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778A-FA0B-4345-A296-B21C75DDEB38}"/>
              </a:ext>
            </a:extLst>
          </p:cNvPr>
          <p:cNvSpPr>
            <a:spLocks noGrp="1"/>
          </p:cNvSpPr>
          <p:nvPr>
            <p:ph type="title"/>
          </p:nvPr>
        </p:nvSpPr>
        <p:spPr/>
        <p:txBody>
          <a:bodyPr/>
          <a:lstStyle/>
          <a:p>
            <a:r>
              <a:rPr lang="en-US" dirty="0">
                <a:latin typeface="IBM Plex Mono SemiBold"/>
              </a:rPr>
              <a:t>Data wrangling methodology</a:t>
            </a:r>
          </a:p>
        </p:txBody>
      </p:sp>
      <p:sp>
        <p:nvSpPr>
          <p:cNvPr id="5" name="Content Placeholder 2">
            <a:extLst>
              <a:ext uri="{FF2B5EF4-FFF2-40B4-BE49-F238E27FC236}">
                <a16:creationId xmlns:a16="http://schemas.microsoft.com/office/drawing/2014/main" id="{D67D6CD5-81FC-4277-9C88-6669116F3002}"/>
              </a:ext>
            </a:extLst>
          </p:cNvPr>
          <p:cNvSpPr txBox="1">
            <a:spLocks/>
          </p:cNvSpPr>
          <p:nvPr/>
        </p:nvSpPr>
        <p:spPr>
          <a:xfrm>
            <a:off x="840200" y="1698625"/>
            <a:ext cx="10831100" cy="434340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latin typeface="IBM Plex Mono Text"/>
              </a:rPr>
              <a:t>Calculate the number of launches on each site</a:t>
            </a:r>
          </a:p>
          <a:p>
            <a:r>
              <a:rPr lang="en-US" dirty="0">
                <a:latin typeface="IBM Plex Mono Text"/>
              </a:rPr>
              <a:t>Calculate the number and occurrence of each orbit</a:t>
            </a:r>
          </a:p>
          <a:p>
            <a:r>
              <a:rPr lang="en-US" dirty="0">
                <a:latin typeface="IBM Plex Mono Text"/>
              </a:rPr>
              <a:t>Calculate the number and </a:t>
            </a:r>
            <a:r>
              <a:rPr lang="en-US" dirty="0" err="1">
                <a:latin typeface="IBM Plex Mono Text"/>
              </a:rPr>
              <a:t>occurence</a:t>
            </a:r>
            <a:r>
              <a:rPr lang="en-US" dirty="0">
                <a:latin typeface="IBM Plex Mono Text"/>
              </a:rPr>
              <a:t> of mission outcome per orbit type</a:t>
            </a:r>
          </a:p>
          <a:p>
            <a:r>
              <a:rPr lang="en-US" dirty="0">
                <a:latin typeface="IBM Plex Mono Text"/>
              </a:rPr>
              <a:t>Create a landing outcome label from Outcome column</a:t>
            </a:r>
          </a:p>
          <a:p>
            <a:endParaRPr lang="en-US" dirty="0">
              <a:latin typeface="IBM Plex Mono Text"/>
            </a:endParaRPr>
          </a:p>
          <a:p>
            <a:endParaRPr lang="en-US" dirty="0">
              <a:latin typeface="IBM Plex Mono Text"/>
            </a:endParaRPr>
          </a:p>
          <a:p>
            <a:r>
              <a:rPr lang="en-US" dirty="0">
                <a:latin typeface="IBM Plex Mono Text"/>
              </a:rPr>
              <a:t>URL: https://github.com/MMesgar/tutorial-data-science/blob/main/capstone/1.jupyter-labs-spacex-data-collection-api.ipynb</a:t>
            </a:r>
          </a:p>
        </p:txBody>
      </p:sp>
    </p:spTree>
    <p:extLst>
      <p:ext uri="{BB962C8B-B14F-4D97-AF65-F5344CB8AC3E}">
        <p14:creationId xmlns:p14="http://schemas.microsoft.com/office/powerpoint/2010/main" val="3051075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02AC4-CFF7-4660-8447-DFEC023745B4}"/>
              </a:ext>
            </a:extLst>
          </p:cNvPr>
          <p:cNvSpPr>
            <a:spLocks noGrp="1"/>
          </p:cNvSpPr>
          <p:nvPr>
            <p:ph type="title"/>
          </p:nvPr>
        </p:nvSpPr>
        <p:spPr>
          <a:xfrm>
            <a:off x="679450" y="127000"/>
            <a:ext cx="10515600" cy="1325563"/>
          </a:xfrm>
        </p:spPr>
        <p:txBody>
          <a:bodyPr/>
          <a:lstStyle/>
          <a:p>
            <a:r>
              <a:rPr lang="en-US" dirty="0">
                <a:latin typeface="IBM Plex Mono SemiBold"/>
              </a:rPr>
              <a:t>EDA with data visualization</a:t>
            </a:r>
          </a:p>
        </p:txBody>
      </p:sp>
      <p:sp>
        <p:nvSpPr>
          <p:cNvPr id="3" name="Content Placeholder 2">
            <a:extLst>
              <a:ext uri="{FF2B5EF4-FFF2-40B4-BE49-F238E27FC236}">
                <a16:creationId xmlns:a16="http://schemas.microsoft.com/office/drawing/2014/main" id="{A2A7B425-2E96-498C-80D8-FDF6B6D95538}"/>
              </a:ext>
            </a:extLst>
          </p:cNvPr>
          <p:cNvSpPr txBox="1">
            <a:spLocks/>
          </p:cNvSpPr>
          <p:nvPr/>
        </p:nvSpPr>
        <p:spPr>
          <a:xfrm>
            <a:off x="840200" y="1698625"/>
            <a:ext cx="10831100" cy="4343401"/>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latin typeface="IBM Plex Mono Text"/>
              </a:rPr>
              <a:t>Visualize the relationship between Flight Number and Launch Site</a:t>
            </a:r>
          </a:p>
          <a:p>
            <a:r>
              <a:rPr lang="en-US" dirty="0">
                <a:latin typeface="IBM Plex Mono Text"/>
              </a:rPr>
              <a:t>Visualize the relationship between Payload and Launch Site</a:t>
            </a:r>
          </a:p>
          <a:p>
            <a:r>
              <a:rPr lang="en-US" dirty="0">
                <a:latin typeface="IBM Plex Mono Text"/>
              </a:rPr>
              <a:t>Visualize the relationship between success rate of each orbit type</a:t>
            </a:r>
          </a:p>
          <a:p>
            <a:r>
              <a:rPr lang="en-US" dirty="0">
                <a:latin typeface="IBM Plex Mono Text"/>
              </a:rPr>
              <a:t>Visualize the relationship between </a:t>
            </a:r>
            <a:r>
              <a:rPr lang="en-US" dirty="0" err="1">
                <a:latin typeface="IBM Plex Mono Text"/>
              </a:rPr>
              <a:t>FlightNumber</a:t>
            </a:r>
            <a:r>
              <a:rPr lang="en-US" dirty="0">
                <a:latin typeface="IBM Plex Mono Text"/>
              </a:rPr>
              <a:t> and Orbit type</a:t>
            </a:r>
          </a:p>
          <a:p>
            <a:r>
              <a:rPr lang="en-US" dirty="0">
                <a:latin typeface="IBM Plex Mono Text"/>
              </a:rPr>
              <a:t>Visualize the relationship between Payload and Orbit type</a:t>
            </a:r>
          </a:p>
          <a:p>
            <a:r>
              <a:rPr lang="en-US" dirty="0">
                <a:latin typeface="IBM Plex Mono Text"/>
              </a:rPr>
              <a:t>Visualize the launch success yearly trend</a:t>
            </a:r>
          </a:p>
          <a:p>
            <a:r>
              <a:rPr lang="en-US" dirty="0">
                <a:latin typeface="IBM Plex Mono Text"/>
              </a:rPr>
              <a:t>Create dummy variables to categorical columns</a:t>
            </a:r>
          </a:p>
          <a:p>
            <a:r>
              <a:rPr lang="en-US" dirty="0">
                <a:latin typeface="IBM Plex Mono Text"/>
              </a:rPr>
              <a:t>Cast all numeric columns to float64</a:t>
            </a:r>
          </a:p>
          <a:p>
            <a:endParaRPr lang="en-US" dirty="0">
              <a:latin typeface="IBM Plex Mono Text"/>
            </a:endParaRPr>
          </a:p>
          <a:p>
            <a:r>
              <a:rPr lang="en-US" dirty="0">
                <a:latin typeface="IBM Plex Mono Text"/>
              </a:rPr>
              <a:t>URL: https://github.com/MMesgar/tutorial-data-science/blob/main/capstone/5.jupyter-labs-eda-dataviz.ipynb</a:t>
            </a:r>
            <a:endParaRPr lang="en-US"/>
          </a:p>
        </p:txBody>
      </p:sp>
      <p:sp>
        <p:nvSpPr>
          <p:cNvPr id="6" name="TextBox 5">
            <a:extLst>
              <a:ext uri="{FF2B5EF4-FFF2-40B4-BE49-F238E27FC236}">
                <a16:creationId xmlns:a16="http://schemas.microsoft.com/office/drawing/2014/main" id="{CAF4710C-68D9-4AA0-999F-F823689E491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Tree>
    <p:extLst>
      <p:ext uri="{BB962C8B-B14F-4D97-AF65-F5344CB8AC3E}">
        <p14:creationId xmlns:p14="http://schemas.microsoft.com/office/powerpoint/2010/main" val="1807561373"/>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424</TotalTime>
  <Words>359</Words>
  <Application>Microsoft Office PowerPoint</Application>
  <PresentationFormat>Widescreen</PresentationFormat>
  <Paragraphs>110</Paragraphs>
  <Slides>49</Slides>
  <Notes>6</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SLIDE_TEMPLATE_skill_network</vt:lpstr>
      <vt:lpstr>SpaceX  Falcon 9 First Stage Landing Prediction</vt:lpstr>
      <vt:lpstr>OUTLINE</vt:lpstr>
      <vt:lpstr>EXECUTIVE SUMMARY (Abstract)</vt:lpstr>
      <vt:lpstr>INTRODUCTION</vt:lpstr>
      <vt:lpstr>METHODOLOGY</vt:lpstr>
      <vt:lpstr>Data collection-SpaceX API  </vt:lpstr>
      <vt:lpstr>Data collection-Web scraping</vt:lpstr>
      <vt:lpstr>Data wrangling methodology</vt:lpstr>
      <vt:lpstr>EDA with data visualization</vt:lpstr>
      <vt:lpstr>EDA with SQL</vt:lpstr>
      <vt:lpstr>Interactive visual analytics</vt:lpstr>
      <vt:lpstr>Predictive analysis  (classification)</vt:lpstr>
      <vt:lpstr>RESULTS</vt:lpstr>
      <vt:lpstr>Results: Data collection-SpaceX API</vt:lpstr>
      <vt:lpstr>Results: Data collection-SpaceX API</vt:lpstr>
      <vt:lpstr>Results: Data collection-SpaceX API</vt:lpstr>
      <vt:lpstr>Results: Data collection-SpaceX API</vt:lpstr>
      <vt:lpstr>Results: Data collection-Web scraping </vt:lpstr>
      <vt:lpstr>Results: Data collection-Web scraping </vt:lpstr>
      <vt:lpstr>Results: EDA with data visualization</vt:lpstr>
      <vt:lpstr>Results: Flight Number vs. Launch site scatter chart </vt:lpstr>
      <vt:lpstr>Results: Payload vs. Launch site scatter chart </vt:lpstr>
      <vt:lpstr>Results: Success rate vs. Orbit type bar chart</vt:lpstr>
      <vt:lpstr>Results: Flight Number vs. Orbit type scatter chart </vt:lpstr>
      <vt:lpstr>Results: Payload vs. Orbit type scatter chart </vt:lpstr>
      <vt:lpstr>Results: Launch success yearly trend line</vt:lpstr>
      <vt:lpstr>Results: EDA with SQL </vt:lpstr>
      <vt:lpstr>Results: All launch site names: Find the names of the unique sites </vt:lpstr>
      <vt:lpstr> Results: Launch site names begin with `CCA`</vt:lpstr>
      <vt:lpstr>Results: Total payload mass: Calculate the total payload carried by booster from NASA </vt:lpstr>
      <vt:lpstr>Results: Average payload mass by F9 v1.1  </vt:lpstr>
      <vt:lpstr>Results: First successful ground landing date</vt:lpstr>
      <vt:lpstr>Results: Successful drone ship landing with payload between 4000 and 6000</vt:lpstr>
      <vt:lpstr>Results: Total number of successful and failure mission outcomes </vt:lpstr>
      <vt:lpstr> Results: Boosters carried maximum payload </vt:lpstr>
      <vt:lpstr>Results: 2015 launch records</vt:lpstr>
      <vt:lpstr>Results: Rank success count between 2010-06-04 and 2017-03-20</vt:lpstr>
      <vt:lpstr>Results: Interactive visual analytics</vt:lpstr>
      <vt:lpstr>Results: Screenshot of all launch sites’ markers on a global map </vt:lpstr>
      <vt:lpstr>Results: Screenshot of all launch records per site on the map    </vt:lpstr>
      <vt:lpstr>Results: Screenshot of launch success count for all sites, in a pie chart </vt:lpstr>
      <vt:lpstr>Results: Screenshot of the pie chart for the launch site with the highest launch success ratio </vt:lpstr>
      <vt:lpstr>Results: Screenshot of Payload vs. Launch outcome scatter plot for all sites </vt:lpstr>
      <vt:lpstr>Results: Predictive analysis (classification)</vt:lpstr>
      <vt:lpstr>Classification. KNN vs logisticRegression vs SVM vs DecisionTree</vt:lpstr>
      <vt:lpstr>Displayed the confusion matrix of the best model </vt:lpstr>
      <vt:lpstr>DISCUSSION</vt:lpstr>
      <vt:lpstr>CONCLUSION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Ramesh Sannareddy</cp:lastModifiedBy>
  <cp:revision>824</cp:revision>
  <dcterms:created xsi:type="dcterms:W3CDTF">2020-10-28T18:29:43Z</dcterms:created>
  <dcterms:modified xsi:type="dcterms:W3CDTF">2022-02-13T16:32:26Z</dcterms:modified>
</cp:coreProperties>
</file>